
<file path=[Content_Types].xml><?xml version="1.0" encoding="utf-8"?>
<Types xmlns="http://schemas.openxmlformats.org/package/2006/content-types">
  <Default Extension="mp3" ContentType="audio/unknown"/>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7" r:id="rId2"/>
    <p:sldId id="258" r:id="rId3"/>
    <p:sldId id="261" r:id="rId4"/>
    <p:sldId id="262" r:id="rId5"/>
    <p:sldId id="265" r:id="rId6"/>
    <p:sldId id="263" r:id="rId7"/>
    <p:sldId id="298" r:id="rId8"/>
    <p:sldId id="299" r:id="rId9"/>
    <p:sldId id="302" r:id="rId10"/>
    <p:sldId id="303" r:id="rId11"/>
    <p:sldId id="300" r:id="rId12"/>
    <p:sldId id="264" r:id="rId13"/>
    <p:sldId id="301" r:id="rId14"/>
    <p:sldId id="278" r:id="rId15"/>
    <p:sldId id="268" r:id="rId16"/>
    <p:sldId id="267" r:id="rId17"/>
    <p:sldId id="279" r:id="rId18"/>
    <p:sldId id="304" r:id="rId19"/>
    <p:sldId id="305" r:id="rId20"/>
    <p:sldId id="284" r:id="rId21"/>
    <p:sldId id="306" r:id="rId22"/>
    <p:sldId id="307" r:id="rId23"/>
    <p:sldId id="270" r:id="rId24"/>
    <p:sldId id="281" r:id="rId25"/>
    <p:sldId id="286" r:id="rId26"/>
    <p:sldId id="308" r:id="rId27"/>
    <p:sldId id="27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CA7"/>
    <a:srgbClr val="004176"/>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15" autoAdjust="0"/>
    <p:restoredTop sz="95317" autoAdjust="0"/>
  </p:normalViewPr>
  <p:slideViewPr>
    <p:cSldViewPr snapToGrid="0">
      <p:cViewPr varScale="1">
        <p:scale>
          <a:sx n="112" d="100"/>
          <a:sy n="112" d="100"/>
        </p:scale>
        <p:origin x="-18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ED93E-BE21-45E7-9D7E-9450761E10B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98987BAF-E5E6-4516-8ED3-E9167953E0D8}">
      <dgm:prSet phldrT="[文本]" custT="1"/>
      <dgm:spPr/>
      <dgm:t>
        <a:bodyPr/>
        <a:lstStyle/>
        <a:p>
          <a:r>
            <a:rPr lang="en-US" altLang="zh-CN" sz="2000" b="1" dirty="0" smtClean="0">
              <a:latin typeface="微软雅黑" pitchFamily="34" charset="-122"/>
              <a:ea typeface="微软雅黑" pitchFamily="34" charset="-122"/>
            </a:rPr>
            <a:t>1</a:t>
          </a:r>
          <a:endParaRPr lang="zh-CN" altLang="en-US" sz="2000" b="1" dirty="0">
            <a:latin typeface="微软雅黑" pitchFamily="34" charset="-122"/>
            <a:ea typeface="微软雅黑" pitchFamily="34" charset="-122"/>
          </a:endParaRPr>
        </a:p>
      </dgm:t>
    </dgm:pt>
    <dgm:pt modelId="{28DD0E12-EACC-486C-9B13-53331F56B0A4}" type="parTrans" cxnId="{8FC5E80F-2790-4A5B-A2A6-82CB7941FC90}">
      <dgm:prSet/>
      <dgm:spPr/>
      <dgm:t>
        <a:bodyPr/>
        <a:lstStyle/>
        <a:p>
          <a:endParaRPr lang="zh-CN" altLang="en-US"/>
        </a:p>
      </dgm:t>
    </dgm:pt>
    <dgm:pt modelId="{BDF5A904-D955-4D7F-BAE8-650B9CAA2872}" type="sibTrans" cxnId="{8FC5E80F-2790-4A5B-A2A6-82CB7941FC90}">
      <dgm:prSet/>
      <dgm:spPr/>
      <dgm:t>
        <a:bodyPr/>
        <a:lstStyle/>
        <a:p>
          <a:endParaRPr lang="zh-CN" altLang="en-US"/>
        </a:p>
      </dgm:t>
    </dgm:pt>
    <dgm:pt modelId="{3B02CE97-1396-4835-B02C-64D8365534A5}">
      <dgm:prSet phldrT="[文本]" custT="1"/>
      <dgm:spPr/>
      <dgm:t>
        <a:bodyPr/>
        <a:lstStyle/>
        <a:p>
          <a:r>
            <a:rPr lang="zh-CN" altLang="en-US" sz="1600" b="0" i="0" dirty="0" smtClean="0">
              <a:latin typeface="微软雅黑" pitchFamily="34" charset="-122"/>
              <a:ea typeface="微软雅黑" pitchFamily="34" charset="-122"/>
            </a:rPr>
            <a:t>先把四个阅读理解题目做完，注意答题用时与考试所给时间基本一致，并对照答案找出错误</a:t>
          </a:r>
          <a:endParaRPr lang="zh-CN" altLang="en-US" sz="1600" dirty="0">
            <a:latin typeface="微软雅黑" pitchFamily="34" charset="-122"/>
            <a:ea typeface="微软雅黑" pitchFamily="34" charset="-122"/>
          </a:endParaRPr>
        </a:p>
      </dgm:t>
    </dgm:pt>
    <dgm:pt modelId="{0C0F43C4-7B02-45B5-AC91-04963AF25E35}" type="parTrans" cxnId="{C2E69DA4-534A-44FE-B005-D59D5334D621}">
      <dgm:prSet/>
      <dgm:spPr/>
      <dgm:t>
        <a:bodyPr/>
        <a:lstStyle/>
        <a:p>
          <a:endParaRPr lang="zh-CN" altLang="en-US"/>
        </a:p>
      </dgm:t>
    </dgm:pt>
    <dgm:pt modelId="{863A4543-0FA8-4084-9BDA-C2D04F6A15D3}" type="sibTrans" cxnId="{C2E69DA4-534A-44FE-B005-D59D5334D621}">
      <dgm:prSet/>
      <dgm:spPr/>
      <dgm:t>
        <a:bodyPr/>
        <a:lstStyle/>
        <a:p>
          <a:endParaRPr lang="zh-CN" altLang="en-US"/>
        </a:p>
      </dgm:t>
    </dgm:pt>
    <dgm:pt modelId="{856B8C24-FAB2-45DA-979E-FFA5C2821424}">
      <dgm:prSet phldrT="[文本]" custT="1"/>
      <dgm:spPr/>
      <dgm:t>
        <a:bodyPr/>
        <a:lstStyle/>
        <a:p>
          <a:r>
            <a:rPr lang="en-US" altLang="zh-CN" sz="2000" b="1" dirty="0" smtClean="0">
              <a:latin typeface="微软雅黑" pitchFamily="34" charset="-122"/>
              <a:ea typeface="微软雅黑" pitchFamily="34" charset="-122"/>
            </a:rPr>
            <a:t>2</a:t>
          </a:r>
          <a:endParaRPr lang="zh-CN" altLang="en-US" sz="2000" b="1" dirty="0">
            <a:latin typeface="微软雅黑" pitchFamily="34" charset="-122"/>
            <a:ea typeface="微软雅黑" pitchFamily="34" charset="-122"/>
          </a:endParaRPr>
        </a:p>
      </dgm:t>
    </dgm:pt>
    <dgm:pt modelId="{A7C314EF-ACE9-4AE3-A3D4-1EFD1528EA66}" type="parTrans" cxnId="{B76D5B78-E711-472A-92A7-635083CAB10A}">
      <dgm:prSet/>
      <dgm:spPr/>
      <dgm:t>
        <a:bodyPr/>
        <a:lstStyle/>
        <a:p>
          <a:endParaRPr lang="zh-CN" altLang="en-US"/>
        </a:p>
      </dgm:t>
    </dgm:pt>
    <dgm:pt modelId="{A7C0839D-7416-496A-A418-4ACBA171D2E0}" type="sibTrans" cxnId="{B76D5B78-E711-472A-92A7-635083CAB10A}">
      <dgm:prSet/>
      <dgm:spPr/>
      <dgm:t>
        <a:bodyPr/>
        <a:lstStyle/>
        <a:p>
          <a:endParaRPr lang="zh-CN" altLang="en-US"/>
        </a:p>
      </dgm:t>
    </dgm:pt>
    <dgm:pt modelId="{9F37726E-B7CE-4424-AE41-C5AF2DBA015E}">
      <dgm:prSet phldrT="[文本]" custT="1"/>
      <dgm:spPr/>
      <dgm:t>
        <a:bodyPr/>
        <a:lstStyle/>
        <a:p>
          <a:r>
            <a:rPr lang="zh-CN" altLang="en-US" sz="1600" b="0" i="0" dirty="0" smtClean="0">
              <a:latin typeface="微软雅黑" pitchFamily="34" charset="-122"/>
              <a:ea typeface="微软雅黑" pitchFamily="34" charset="-122"/>
            </a:rPr>
            <a:t>把文章再精读一遍，把单词和长句难句还有适用于作文的句子抄在一个本子上</a:t>
          </a:r>
          <a:endParaRPr lang="zh-CN" altLang="en-US" sz="1600" dirty="0">
            <a:latin typeface="微软雅黑" pitchFamily="34" charset="-122"/>
            <a:ea typeface="微软雅黑" pitchFamily="34" charset="-122"/>
          </a:endParaRPr>
        </a:p>
      </dgm:t>
    </dgm:pt>
    <dgm:pt modelId="{D68B8159-5887-45A2-8E56-507C2D6893E0}" type="parTrans" cxnId="{FCDEA2E4-D54D-46F5-8656-DA68830D7A59}">
      <dgm:prSet/>
      <dgm:spPr/>
      <dgm:t>
        <a:bodyPr/>
        <a:lstStyle/>
        <a:p>
          <a:endParaRPr lang="zh-CN" altLang="en-US"/>
        </a:p>
      </dgm:t>
    </dgm:pt>
    <dgm:pt modelId="{F52E0886-184A-4B20-9EA1-8772ABC337EA}" type="sibTrans" cxnId="{FCDEA2E4-D54D-46F5-8656-DA68830D7A59}">
      <dgm:prSet/>
      <dgm:spPr/>
      <dgm:t>
        <a:bodyPr/>
        <a:lstStyle/>
        <a:p>
          <a:endParaRPr lang="zh-CN" altLang="en-US"/>
        </a:p>
      </dgm:t>
    </dgm:pt>
    <dgm:pt modelId="{ABE20CD8-B4DA-4C98-AC14-45FDBB88D950}">
      <dgm:prSet phldrT="[文本]" custT="1"/>
      <dgm:spPr/>
      <dgm:t>
        <a:bodyPr/>
        <a:lstStyle/>
        <a:p>
          <a:r>
            <a:rPr lang="en-US" altLang="zh-CN" sz="2000" b="1" dirty="0" smtClean="0">
              <a:latin typeface="微软雅黑" pitchFamily="34" charset="-122"/>
              <a:ea typeface="微软雅黑" pitchFamily="34" charset="-122"/>
            </a:rPr>
            <a:t>3</a:t>
          </a:r>
          <a:endParaRPr lang="zh-CN" altLang="en-US" sz="2000" b="1" dirty="0">
            <a:latin typeface="微软雅黑" pitchFamily="34" charset="-122"/>
            <a:ea typeface="微软雅黑" pitchFamily="34" charset="-122"/>
          </a:endParaRPr>
        </a:p>
      </dgm:t>
    </dgm:pt>
    <dgm:pt modelId="{41012D89-006A-4ABC-98F9-6F2EF8E25C98}" type="parTrans" cxnId="{E9E680D6-C721-497B-8D56-567B06913945}">
      <dgm:prSet/>
      <dgm:spPr/>
      <dgm:t>
        <a:bodyPr/>
        <a:lstStyle/>
        <a:p>
          <a:endParaRPr lang="zh-CN" altLang="en-US"/>
        </a:p>
      </dgm:t>
    </dgm:pt>
    <dgm:pt modelId="{1013E6F1-0AAC-443A-B879-73D480B75A58}" type="sibTrans" cxnId="{E9E680D6-C721-497B-8D56-567B06913945}">
      <dgm:prSet/>
      <dgm:spPr/>
      <dgm:t>
        <a:bodyPr/>
        <a:lstStyle/>
        <a:p>
          <a:endParaRPr lang="zh-CN" altLang="en-US"/>
        </a:p>
      </dgm:t>
    </dgm:pt>
    <dgm:pt modelId="{F5F5D033-206E-4D67-904A-F1771D80DC3F}">
      <dgm:prSet phldrT="[文本]" custT="1"/>
      <dgm:spPr/>
      <dgm:t>
        <a:bodyPr/>
        <a:lstStyle/>
        <a:p>
          <a:r>
            <a:rPr lang="zh-CN" altLang="en-US" sz="1600" b="0" i="0" dirty="0" smtClean="0">
              <a:latin typeface="微软雅黑" pitchFamily="34" charset="-122"/>
              <a:ea typeface="微软雅黑" pitchFamily="34" charset="-122"/>
            </a:rPr>
            <a:t>对照中文参考译文再翻译成英文，对照英文原文，再进行一一比对，找出不一样的地方重点理解</a:t>
          </a:r>
          <a:endParaRPr lang="zh-CN" altLang="en-US" sz="1600" dirty="0">
            <a:latin typeface="微软雅黑" pitchFamily="34" charset="-122"/>
            <a:ea typeface="微软雅黑" pitchFamily="34" charset="-122"/>
          </a:endParaRPr>
        </a:p>
      </dgm:t>
    </dgm:pt>
    <dgm:pt modelId="{0B708066-32A3-48F1-B8B1-18A0DB5E643F}" type="parTrans" cxnId="{D740769D-D241-4B4F-BBEA-54FA50506E10}">
      <dgm:prSet/>
      <dgm:spPr/>
      <dgm:t>
        <a:bodyPr/>
        <a:lstStyle/>
        <a:p>
          <a:endParaRPr lang="zh-CN" altLang="en-US"/>
        </a:p>
      </dgm:t>
    </dgm:pt>
    <dgm:pt modelId="{C1FB2B28-BFBE-4478-AD12-E326A650F8E2}" type="sibTrans" cxnId="{D740769D-D241-4B4F-BBEA-54FA50506E10}">
      <dgm:prSet/>
      <dgm:spPr/>
      <dgm:t>
        <a:bodyPr/>
        <a:lstStyle/>
        <a:p>
          <a:endParaRPr lang="zh-CN" altLang="en-US"/>
        </a:p>
      </dgm:t>
    </dgm:pt>
    <dgm:pt modelId="{52138470-05BF-404F-87AF-07817395BF80}">
      <dgm:prSet phldrT="[文本]" custT="1"/>
      <dgm:spPr/>
      <dgm:t>
        <a:bodyPr/>
        <a:lstStyle/>
        <a:p>
          <a:r>
            <a:rPr lang="en-US" altLang="zh-CN" sz="2000" b="1" dirty="0" smtClean="0">
              <a:latin typeface="微软雅黑" pitchFamily="34" charset="-122"/>
              <a:ea typeface="微软雅黑" pitchFamily="34" charset="-122"/>
            </a:rPr>
            <a:t>4</a:t>
          </a:r>
          <a:endParaRPr lang="zh-CN" altLang="en-US" sz="2000" b="1" dirty="0">
            <a:latin typeface="微软雅黑" pitchFamily="34" charset="-122"/>
            <a:ea typeface="微软雅黑" pitchFamily="34" charset="-122"/>
          </a:endParaRPr>
        </a:p>
      </dgm:t>
    </dgm:pt>
    <dgm:pt modelId="{BE5E0473-237C-4F96-9A05-8954589DF8DE}" type="parTrans" cxnId="{24FEAFF6-1DBD-4676-B3CE-01A5DE6149D7}">
      <dgm:prSet/>
      <dgm:spPr/>
      <dgm:t>
        <a:bodyPr/>
        <a:lstStyle/>
        <a:p>
          <a:endParaRPr lang="zh-CN" altLang="en-US"/>
        </a:p>
      </dgm:t>
    </dgm:pt>
    <dgm:pt modelId="{DD03A5C3-4A98-4082-9318-B1D531FE21CA}" type="sibTrans" cxnId="{24FEAFF6-1DBD-4676-B3CE-01A5DE6149D7}">
      <dgm:prSet/>
      <dgm:spPr/>
      <dgm:t>
        <a:bodyPr/>
        <a:lstStyle/>
        <a:p>
          <a:endParaRPr lang="zh-CN" altLang="en-US"/>
        </a:p>
      </dgm:t>
    </dgm:pt>
    <dgm:pt modelId="{3003BA82-5D05-4AD4-9330-A7FB3EB359B7}">
      <dgm:prSet custT="1"/>
      <dgm:spPr/>
      <dgm:t>
        <a:bodyPr/>
        <a:lstStyle/>
        <a:p>
          <a:r>
            <a:rPr lang="zh-CN" altLang="en-US" sz="1600" b="0" i="0" dirty="0" smtClean="0">
              <a:latin typeface="微软雅黑" pitchFamily="34" charset="-122"/>
              <a:ea typeface="微软雅黑" pitchFamily="34" charset="-122"/>
            </a:rPr>
            <a:t>把英文原文翻译成中文，对照中文参考译文一字一词详细比对，看看如何做到信达雅</a:t>
          </a:r>
          <a:endParaRPr lang="zh-CN" altLang="en-US" sz="1600" b="0" dirty="0">
            <a:latin typeface="微软雅黑" pitchFamily="34" charset="-122"/>
            <a:ea typeface="微软雅黑" pitchFamily="34" charset="-122"/>
          </a:endParaRPr>
        </a:p>
      </dgm:t>
    </dgm:pt>
    <dgm:pt modelId="{30F04892-F087-4593-BEE6-9672B5021B49}" type="parTrans" cxnId="{3A3DC3E6-3B59-4C70-B8D1-DA248BBBC2B1}">
      <dgm:prSet/>
      <dgm:spPr/>
      <dgm:t>
        <a:bodyPr/>
        <a:lstStyle/>
        <a:p>
          <a:endParaRPr lang="zh-CN" altLang="en-US"/>
        </a:p>
      </dgm:t>
    </dgm:pt>
    <dgm:pt modelId="{5ED75B15-6D4F-41F5-B515-6D8D3B1F5231}" type="sibTrans" cxnId="{3A3DC3E6-3B59-4C70-B8D1-DA248BBBC2B1}">
      <dgm:prSet/>
      <dgm:spPr/>
      <dgm:t>
        <a:bodyPr/>
        <a:lstStyle/>
        <a:p>
          <a:endParaRPr lang="zh-CN" altLang="en-US"/>
        </a:p>
      </dgm:t>
    </dgm:pt>
    <dgm:pt modelId="{AB54A6D5-626B-4FF0-AC09-EA30C0E708ED}" type="pres">
      <dgm:prSet presAssocID="{FB0ED93E-BE21-45E7-9D7E-9450761E10BB}" presName="linearFlow" presStyleCnt="0">
        <dgm:presLayoutVars>
          <dgm:dir/>
          <dgm:animLvl val="lvl"/>
          <dgm:resizeHandles val="exact"/>
        </dgm:presLayoutVars>
      </dgm:prSet>
      <dgm:spPr/>
    </dgm:pt>
    <dgm:pt modelId="{F68ED9B2-ADD6-48E4-A45F-97C0AA28C662}" type="pres">
      <dgm:prSet presAssocID="{98987BAF-E5E6-4516-8ED3-E9167953E0D8}" presName="composite" presStyleCnt="0"/>
      <dgm:spPr/>
    </dgm:pt>
    <dgm:pt modelId="{91124B4F-B2DC-4641-9413-236970DD7977}" type="pres">
      <dgm:prSet presAssocID="{98987BAF-E5E6-4516-8ED3-E9167953E0D8}" presName="parentText" presStyleLbl="alignNode1" presStyleIdx="0" presStyleCnt="4">
        <dgm:presLayoutVars>
          <dgm:chMax val="1"/>
          <dgm:bulletEnabled val="1"/>
        </dgm:presLayoutVars>
      </dgm:prSet>
      <dgm:spPr/>
    </dgm:pt>
    <dgm:pt modelId="{AA36F560-B740-42F7-B372-C48BEF9D5ED6}" type="pres">
      <dgm:prSet presAssocID="{98987BAF-E5E6-4516-8ED3-E9167953E0D8}" presName="descendantText" presStyleLbl="alignAcc1" presStyleIdx="0" presStyleCnt="4">
        <dgm:presLayoutVars>
          <dgm:bulletEnabled val="1"/>
        </dgm:presLayoutVars>
      </dgm:prSet>
      <dgm:spPr/>
      <dgm:t>
        <a:bodyPr/>
        <a:lstStyle/>
        <a:p>
          <a:endParaRPr lang="zh-CN" altLang="en-US"/>
        </a:p>
      </dgm:t>
    </dgm:pt>
    <dgm:pt modelId="{11884C37-6DE8-4F72-B7B5-EE7CBA755EA5}" type="pres">
      <dgm:prSet presAssocID="{BDF5A904-D955-4D7F-BAE8-650B9CAA2872}" presName="sp" presStyleCnt="0"/>
      <dgm:spPr/>
    </dgm:pt>
    <dgm:pt modelId="{B1E80BDF-9636-4F19-A1D1-84D6B1779E41}" type="pres">
      <dgm:prSet presAssocID="{856B8C24-FAB2-45DA-979E-FFA5C2821424}" presName="composite" presStyleCnt="0"/>
      <dgm:spPr/>
    </dgm:pt>
    <dgm:pt modelId="{2009DAEB-6068-4BF1-9C4C-88426F57635F}" type="pres">
      <dgm:prSet presAssocID="{856B8C24-FAB2-45DA-979E-FFA5C2821424}" presName="parentText" presStyleLbl="alignNode1" presStyleIdx="1" presStyleCnt="4">
        <dgm:presLayoutVars>
          <dgm:chMax val="1"/>
          <dgm:bulletEnabled val="1"/>
        </dgm:presLayoutVars>
      </dgm:prSet>
      <dgm:spPr/>
    </dgm:pt>
    <dgm:pt modelId="{20F2FDB2-2855-4E8A-8439-6DA9D6375BE8}" type="pres">
      <dgm:prSet presAssocID="{856B8C24-FAB2-45DA-979E-FFA5C2821424}" presName="descendantText" presStyleLbl="alignAcc1" presStyleIdx="1" presStyleCnt="4">
        <dgm:presLayoutVars>
          <dgm:bulletEnabled val="1"/>
        </dgm:presLayoutVars>
      </dgm:prSet>
      <dgm:spPr/>
      <dgm:t>
        <a:bodyPr/>
        <a:lstStyle/>
        <a:p>
          <a:endParaRPr lang="zh-CN" altLang="en-US"/>
        </a:p>
      </dgm:t>
    </dgm:pt>
    <dgm:pt modelId="{D8B2F02F-9AA4-4DBA-92CA-705EC1D40988}" type="pres">
      <dgm:prSet presAssocID="{A7C0839D-7416-496A-A418-4ACBA171D2E0}" presName="sp" presStyleCnt="0"/>
      <dgm:spPr/>
    </dgm:pt>
    <dgm:pt modelId="{170E5F02-4B1C-4708-BDA9-57F21B444D8A}" type="pres">
      <dgm:prSet presAssocID="{ABE20CD8-B4DA-4C98-AC14-45FDBB88D950}" presName="composite" presStyleCnt="0"/>
      <dgm:spPr/>
    </dgm:pt>
    <dgm:pt modelId="{1FAD6764-3C83-43AF-91AC-B10DFEDC8DAB}" type="pres">
      <dgm:prSet presAssocID="{ABE20CD8-B4DA-4C98-AC14-45FDBB88D950}" presName="parentText" presStyleLbl="alignNode1" presStyleIdx="2" presStyleCnt="4">
        <dgm:presLayoutVars>
          <dgm:chMax val="1"/>
          <dgm:bulletEnabled val="1"/>
        </dgm:presLayoutVars>
      </dgm:prSet>
      <dgm:spPr/>
    </dgm:pt>
    <dgm:pt modelId="{9DA46C93-4A49-4C53-BD6D-B294BC332EF5}" type="pres">
      <dgm:prSet presAssocID="{ABE20CD8-B4DA-4C98-AC14-45FDBB88D950}" presName="descendantText" presStyleLbl="alignAcc1" presStyleIdx="2" presStyleCnt="4" custLinFactY="31457" custLinFactNeighborY="100000">
        <dgm:presLayoutVars>
          <dgm:bulletEnabled val="1"/>
        </dgm:presLayoutVars>
      </dgm:prSet>
      <dgm:spPr/>
      <dgm:t>
        <a:bodyPr/>
        <a:lstStyle/>
        <a:p>
          <a:endParaRPr lang="zh-CN" altLang="en-US"/>
        </a:p>
      </dgm:t>
    </dgm:pt>
    <dgm:pt modelId="{6BBF860C-EBFB-4C54-BA8A-0058AC09E2BF}" type="pres">
      <dgm:prSet presAssocID="{1013E6F1-0AAC-443A-B879-73D480B75A58}" presName="sp" presStyleCnt="0"/>
      <dgm:spPr/>
    </dgm:pt>
    <dgm:pt modelId="{DF985C5D-83F3-45DF-9A42-12EDDF8CB260}" type="pres">
      <dgm:prSet presAssocID="{52138470-05BF-404F-87AF-07817395BF80}" presName="composite" presStyleCnt="0"/>
      <dgm:spPr/>
    </dgm:pt>
    <dgm:pt modelId="{736645EF-5015-489B-A21A-597460207A86}" type="pres">
      <dgm:prSet presAssocID="{52138470-05BF-404F-87AF-07817395BF80}" presName="parentText" presStyleLbl="alignNode1" presStyleIdx="3" presStyleCnt="4">
        <dgm:presLayoutVars>
          <dgm:chMax val="1"/>
          <dgm:bulletEnabled val="1"/>
        </dgm:presLayoutVars>
      </dgm:prSet>
      <dgm:spPr/>
    </dgm:pt>
    <dgm:pt modelId="{176E2F59-7075-4608-B510-A739105776BA}" type="pres">
      <dgm:prSet presAssocID="{52138470-05BF-404F-87AF-07817395BF80}" presName="descendantText" presStyleLbl="alignAcc1" presStyleIdx="3" presStyleCnt="4" custLinFactY="-28774" custLinFactNeighborX="-364" custLinFactNeighborY="-100000">
        <dgm:presLayoutVars>
          <dgm:bulletEnabled val="1"/>
        </dgm:presLayoutVars>
      </dgm:prSet>
      <dgm:spPr/>
      <dgm:t>
        <a:bodyPr/>
        <a:lstStyle/>
        <a:p>
          <a:endParaRPr lang="zh-CN" altLang="en-US"/>
        </a:p>
      </dgm:t>
    </dgm:pt>
  </dgm:ptLst>
  <dgm:cxnLst>
    <dgm:cxn modelId="{E9E680D6-C721-497B-8D56-567B06913945}" srcId="{FB0ED93E-BE21-45E7-9D7E-9450761E10BB}" destId="{ABE20CD8-B4DA-4C98-AC14-45FDBB88D950}" srcOrd="2" destOrd="0" parTransId="{41012D89-006A-4ABC-98F9-6F2EF8E25C98}" sibTransId="{1013E6F1-0AAC-443A-B879-73D480B75A58}"/>
    <dgm:cxn modelId="{E02F5610-E60E-4051-96EC-7505ABB6CA8A}" type="presOf" srcId="{856B8C24-FAB2-45DA-979E-FFA5C2821424}" destId="{2009DAEB-6068-4BF1-9C4C-88426F57635F}" srcOrd="0" destOrd="0" presId="urn:microsoft.com/office/officeart/2005/8/layout/chevron2"/>
    <dgm:cxn modelId="{A12B8C43-2022-4631-AF79-EF066E77E59D}" type="presOf" srcId="{F5F5D033-206E-4D67-904A-F1771D80DC3F}" destId="{9DA46C93-4A49-4C53-BD6D-B294BC332EF5}" srcOrd="0" destOrd="0" presId="urn:microsoft.com/office/officeart/2005/8/layout/chevron2"/>
    <dgm:cxn modelId="{488D871C-369C-46A3-B629-2909A75FF999}" type="presOf" srcId="{3B02CE97-1396-4835-B02C-64D8365534A5}" destId="{AA36F560-B740-42F7-B372-C48BEF9D5ED6}" srcOrd="0" destOrd="0" presId="urn:microsoft.com/office/officeart/2005/8/layout/chevron2"/>
    <dgm:cxn modelId="{67977BFF-2CB9-47D6-AA34-3A8A9CD922D8}" type="presOf" srcId="{ABE20CD8-B4DA-4C98-AC14-45FDBB88D950}" destId="{1FAD6764-3C83-43AF-91AC-B10DFEDC8DAB}" srcOrd="0" destOrd="0" presId="urn:microsoft.com/office/officeart/2005/8/layout/chevron2"/>
    <dgm:cxn modelId="{D740769D-D241-4B4F-BBEA-54FA50506E10}" srcId="{ABE20CD8-B4DA-4C98-AC14-45FDBB88D950}" destId="{F5F5D033-206E-4D67-904A-F1771D80DC3F}" srcOrd="0" destOrd="0" parTransId="{0B708066-32A3-48F1-B8B1-18A0DB5E643F}" sibTransId="{C1FB2B28-BFBE-4478-AD12-E326A650F8E2}"/>
    <dgm:cxn modelId="{1DDE07E1-AF5B-4A63-924B-14ACEBF73573}" type="presOf" srcId="{98987BAF-E5E6-4516-8ED3-E9167953E0D8}" destId="{91124B4F-B2DC-4641-9413-236970DD7977}" srcOrd="0" destOrd="0" presId="urn:microsoft.com/office/officeart/2005/8/layout/chevron2"/>
    <dgm:cxn modelId="{3A3DC3E6-3B59-4C70-B8D1-DA248BBBC2B1}" srcId="{52138470-05BF-404F-87AF-07817395BF80}" destId="{3003BA82-5D05-4AD4-9330-A7FB3EB359B7}" srcOrd="0" destOrd="0" parTransId="{30F04892-F087-4593-BEE6-9672B5021B49}" sibTransId="{5ED75B15-6D4F-41F5-B515-6D8D3B1F5231}"/>
    <dgm:cxn modelId="{1064B998-8C91-4A89-AC4A-4F65951D2AB4}" type="presOf" srcId="{52138470-05BF-404F-87AF-07817395BF80}" destId="{736645EF-5015-489B-A21A-597460207A86}" srcOrd="0" destOrd="0" presId="urn:microsoft.com/office/officeart/2005/8/layout/chevron2"/>
    <dgm:cxn modelId="{8FC5E80F-2790-4A5B-A2A6-82CB7941FC90}" srcId="{FB0ED93E-BE21-45E7-9D7E-9450761E10BB}" destId="{98987BAF-E5E6-4516-8ED3-E9167953E0D8}" srcOrd="0" destOrd="0" parTransId="{28DD0E12-EACC-486C-9B13-53331F56B0A4}" sibTransId="{BDF5A904-D955-4D7F-BAE8-650B9CAA2872}"/>
    <dgm:cxn modelId="{A130FEC7-7FA4-45F2-9D43-1BF341FADE27}" type="presOf" srcId="{9F37726E-B7CE-4424-AE41-C5AF2DBA015E}" destId="{20F2FDB2-2855-4E8A-8439-6DA9D6375BE8}" srcOrd="0" destOrd="0" presId="urn:microsoft.com/office/officeart/2005/8/layout/chevron2"/>
    <dgm:cxn modelId="{2C209673-9F95-459A-B88B-54F94DFE5CA3}" type="presOf" srcId="{FB0ED93E-BE21-45E7-9D7E-9450761E10BB}" destId="{AB54A6D5-626B-4FF0-AC09-EA30C0E708ED}" srcOrd="0" destOrd="0" presId="urn:microsoft.com/office/officeart/2005/8/layout/chevron2"/>
    <dgm:cxn modelId="{24FEAFF6-1DBD-4676-B3CE-01A5DE6149D7}" srcId="{FB0ED93E-BE21-45E7-9D7E-9450761E10BB}" destId="{52138470-05BF-404F-87AF-07817395BF80}" srcOrd="3" destOrd="0" parTransId="{BE5E0473-237C-4F96-9A05-8954589DF8DE}" sibTransId="{DD03A5C3-4A98-4082-9318-B1D531FE21CA}"/>
    <dgm:cxn modelId="{FCDEA2E4-D54D-46F5-8656-DA68830D7A59}" srcId="{856B8C24-FAB2-45DA-979E-FFA5C2821424}" destId="{9F37726E-B7CE-4424-AE41-C5AF2DBA015E}" srcOrd="0" destOrd="0" parTransId="{D68B8159-5887-45A2-8E56-507C2D6893E0}" sibTransId="{F52E0886-184A-4B20-9EA1-8772ABC337EA}"/>
    <dgm:cxn modelId="{B76D5B78-E711-472A-92A7-635083CAB10A}" srcId="{FB0ED93E-BE21-45E7-9D7E-9450761E10BB}" destId="{856B8C24-FAB2-45DA-979E-FFA5C2821424}" srcOrd="1" destOrd="0" parTransId="{A7C314EF-ACE9-4AE3-A3D4-1EFD1528EA66}" sibTransId="{A7C0839D-7416-496A-A418-4ACBA171D2E0}"/>
    <dgm:cxn modelId="{88349960-42EE-4480-8007-9EC8B0180491}" type="presOf" srcId="{3003BA82-5D05-4AD4-9330-A7FB3EB359B7}" destId="{176E2F59-7075-4608-B510-A739105776BA}" srcOrd="0" destOrd="0" presId="urn:microsoft.com/office/officeart/2005/8/layout/chevron2"/>
    <dgm:cxn modelId="{C2E69DA4-534A-44FE-B005-D59D5334D621}" srcId="{98987BAF-E5E6-4516-8ED3-E9167953E0D8}" destId="{3B02CE97-1396-4835-B02C-64D8365534A5}" srcOrd="0" destOrd="0" parTransId="{0C0F43C4-7B02-45B5-AC91-04963AF25E35}" sibTransId="{863A4543-0FA8-4084-9BDA-C2D04F6A15D3}"/>
    <dgm:cxn modelId="{E7A95E95-B729-41BE-AE1F-D61AD1E61865}" type="presParOf" srcId="{AB54A6D5-626B-4FF0-AC09-EA30C0E708ED}" destId="{F68ED9B2-ADD6-48E4-A45F-97C0AA28C662}" srcOrd="0" destOrd="0" presId="urn:microsoft.com/office/officeart/2005/8/layout/chevron2"/>
    <dgm:cxn modelId="{06A6F8F9-6ED6-4350-9614-F24F1F45FF82}" type="presParOf" srcId="{F68ED9B2-ADD6-48E4-A45F-97C0AA28C662}" destId="{91124B4F-B2DC-4641-9413-236970DD7977}" srcOrd="0" destOrd="0" presId="urn:microsoft.com/office/officeart/2005/8/layout/chevron2"/>
    <dgm:cxn modelId="{C9264CF3-89A9-4E95-9996-857453CE2CF7}" type="presParOf" srcId="{F68ED9B2-ADD6-48E4-A45F-97C0AA28C662}" destId="{AA36F560-B740-42F7-B372-C48BEF9D5ED6}" srcOrd="1" destOrd="0" presId="urn:microsoft.com/office/officeart/2005/8/layout/chevron2"/>
    <dgm:cxn modelId="{B0A82DFD-F44E-46FD-A431-18F4EFC37FF2}" type="presParOf" srcId="{AB54A6D5-626B-4FF0-AC09-EA30C0E708ED}" destId="{11884C37-6DE8-4F72-B7B5-EE7CBA755EA5}" srcOrd="1" destOrd="0" presId="urn:microsoft.com/office/officeart/2005/8/layout/chevron2"/>
    <dgm:cxn modelId="{D7D57E03-0760-47EB-BF16-1649BACB911F}" type="presParOf" srcId="{AB54A6D5-626B-4FF0-AC09-EA30C0E708ED}" destId="{B1E80BDF-9636-4F19-A1D1-84D6B1779E41}" srcOrd="2" destOrd="0" presId="urn:microsoft.com/office/officeart/2005/8/layout/chevron2"/>
    <dgm:cxn modelId="{05E78EB0-CC8A-4517-BBBA-0532E7A5D3C1}" type="presParOf" srcId="{B1E80BDF-9636-4F19-A1D1-84D6B1779E41}" destId="{2009DAEB-6068-4BF1-9C4C-88426F57635F}" srcOrd="0" destOrd="0" presId="urn:microsoft.com/office/officeart/2005/8/layout/chevron2"/>
    <dgm:cxn modelId="{AC0DAE16-586F-4FEA-9F07-CBE80399F555}" type="presParOf" srcId="{B1E80BDF-9636-4F19-A1D1-84D6B1779E41}" destId="{20F2FDB2-2855-4E8A-8439-6DA9D6375BE8}" srcOrd="1" destOrd="0" presId="urn:microsoft.com/office/officeart/2005/8/layout/chevron2"/>
    <dgm:cxn modelId="{0FA6CEAA-B1A1-4C84-88A3-1C31C20F30D6}" type="presParOf" srcId="{AB54A6D5-626B-4FF0-AC09-EA30C0E708ED}" destId="{D8B2F02F-9AA4-4DBA-92CA-705EC1D40988}" srcOrd="3" destOrd="0" presId="urn:microsoft.com/office/officeart/2005/8/layout/chevron2"/>
    <dgm:cxn modelId="{918D472F-84D9-4C11-97E3-F1E829D1BD30}" type="presParOf" srcId="{AB54A6D5-626B-4FF0-AC09-EA30C0E708ED}" destId="{170E5F02-4B1C-4708-BDA9-57F21B444D8A}" srcOrd="4" destOrd="0" presId="urn:microsoft.com/office/officeart/2005/8/layout/chevron2"/>
    <dgm:cxn modelId="{BF30535E-F09C-4E8A-889C-D8D4A5072D36}" type="presParOf" srcId="{170E5F02-4B1C-4708-BDA9-57F21B444D8A}" destId="{1FAD6764-3C83-43AF-91AC-B10DFEDC8DAB}" srcOrd="0" destOrd="0" presId="urn:microsoft.com/office/officeart/2005/8/layout/chevron2"/>
    <dgm:cxn modelId="{FADC7D4A-845B-4D5D-8610-646E60C5EDEB}" type="presParOf" srcId="{170E5F02-4B1C-4708-BDA9-57F21B444D8A}" destId="{9DA46C93-4A49-4C53-BD6D-B294BC332EF5}" srcOrd="1" destOrd="0" presId="urn:microsoft.com/office/officeart/2005/8/layout/chevron2"/>
    <dgm:cxn modelId="{6A484767-A4E9-49AE-AA0A-5E4505B3BDD0}" type="presParOf" srcId="{AB54A6D5-626B-4FF0-AC09-EA30C0E708ED}" destId="{6BBF860C-EBFB-4C54-BA8A-0058AC09E2BF}" srcOrd="5" destOrd="0" presId="urn:microsoft.com/office/officeart/2005/8/layout/chevron2"/>
    <dgm:cxn modelId="{9D021798-4062-4251-9F13-38156DCAB30A}" type="presParOf" srcId="{AB54A6D5-626B-4FF0-AC09-EA30C0E708ED}" destId="{DF985C5D-83F3-45DF-9A42-12EDDF8CB260}" srcOrd="6" destOrd="0" presId="urn:microsoft.com/office/officeart/2005/8/layout/chevron2"/>
    <dgm:cxn modelId="{0535139A-6871-4E35-A40F-782CFC94CC75}" type="presParOf" srcId="{DF985C5D-83F3-45DF-9A42-12EDDF8CB260}" destId="{736645EF-5015-489B-A21A-597460207A86}" srcOrd="0" destOrd="0" presId="urn:microsoft.com/office/officeart/2005/8/layout/chevron2"/>
    <dgm:cxn modelId="{AC1497C8-779B-4244-AA5E-C0B97E73EB22}" type="presParOf" srcId="{DF985C5D-83F3-45DF-9A42-12EDDF8CB260}" destId="{176E2F59-7075-4608-B510-A739105776B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74EFAC-1116-481A-B0AE-94AD0BDEFB4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E130F85C-032D-485F-8A0D-3CB1CCC96A89}">
      <dgm:prSet phldrT="[文本]"/>
      <dgm:spPr/>
      <dgm:t>
        <a:bodyPr/>
        <a:lstStyle/>
        <a:p>
          <a:r>
            <a:rPr lang="zh-CN" altLang="en-US" dirty="0" smtClean="0">
              <a:latin typeface="微软雅黑" pitchFamily="34" charset="-122"/>
              <a:ea typeface="微软雅黑" pitchFamily="34" charset="-122"/>
            </a:rPr>
            <a:t>含义</a:t>
          </a:r>
          <a:endParaRPr lang="zh-CN" altLang="en-US" dirty="0">
            <a:latin typeface="微软雅黑" pitchFamily="34" charset="-122"/>
            <a:ea typeface="微软雅黑" pitchFamily="34" charset="-122"/>
          </a:endParaRPr>
        </a:p>
      </dgm:t>
    </dgm:pt>
    <dgm:pt modelId="{66AB20B4-384C-4ADF-8C45-61DA57A5FB2E}" type="parTrans" cxnId="{F47CC934-BBBD-4AAA-9798-91E81EF60E8B}">
      <dgm:prSet/>
      <dgm:spPr/>
      <dgm:t>
        <a:bodyPr/>
        <a:lstStyle/>
        <a:p>
          <a:endParaRPr lang="zh-CN" altLang="en-US">
            <a:latin typeface="微软雅黑" pitchFamily="34" charset="-122"/>
            <a:ea typeface="微软雅黑" pitchFamily="34" charset="-122"/>
          </a:endParaRPr>
        </a:p>
      </dgm:t>
    </dgm:pt>
    <dgm:pt modelId="{DFE36FE9-D698-4AA2-A4E8-3E16FFDB22E5}" type="sibTrans" cxnId="{F47CC934-BBBD-4AAA-9798-91E81EF60E8B}">
      <dgm:prSet/>
      <dgm:spPr/>
      <dgm:t>
        <a:bodyPr/>
        <a:lstStyle/>
        <a:p>
          <a:endParaRPr lang="zh-CN" altLang="en-US">
            <a:latin typeface="微软雅黑" pitchFamily="34" charset="-122"/>
            <a:ea typeface="微软雅黑" pitchFamily="34" charset="-122"/>
          </a:endParaRPr>
        </a:p>
      </dgm:t>
    </dgm:pt>
    <dgm:pt modelId="{6E8FE419-E593-4684-A656-03AF84B8572C}">
      <dgm:prSet phldrT="[文本]" custT="1"/>
      <dgm:spPr/>
      <dgm:t>
        <a:bodyPr/>
        <a:lstStyle/>
        <a:p>
          <a:r>
            <a:rPr lang="zh-CN" altLang="en-US" sz="1400" dirty="0" smtClean="0">
              <a:latin typeface="微软雅黑" pitchFamily="34" charset="-122"/>
              <a:ea typeface="微软雅黑" pitchFamily="34" charset="-122"/>
            </a:rPr>
            <a:t>几个意思，尽量使用英英词典，抄下词典上的例句反复记忆</a:t>
          </a:r>
          <a:endParaRPr lang="zh-CN" altLang="en-US" sz="1400" dirty="0">
            <a:latin typeface="微软雅黑" pitchFamily="34" charset="-122"/>
            <a:ea typeface="微软雅黑" pitchFamily="34" charset="-122"/>
          </a:endParaRPr>
        </a:p>
      </dgm:t>
    </dgm:pt>
    <dgm:pt modelId="{F8DF7CAE-AE92-4D60-AD44-3A89D2170E73}" type="parTrans" cxnId="{8C830F3E-8D0E-4369-9329-98094EE393C4}">
      <dgm:prSet/>
      <dgm:spPr/>
      <dgm:t>
        <a:bodyPr/>
        <a:lstStyle/>
        <a:p>
          <a:endParaRPr lang="zh-CN" altLang="en-US">
            <a:latin typeface="微软雅黑" pitchFamily="34" charset="-122"/>
            <a:ea typeface="微软雅黑" pitchFamily="34" charset="-122"/>
          </a:endParaRPr>
        </a:p>
      </dgm:t>
    </dgm:pt>
    <dgm:pt modelId="{4E1E66C8-8A2C-4505-9A4C-FF94344D8590}" type="sibTrans" cxnId="{8C830F3E-8D0E-4369-9329-98094EE393C4}">
      <dgm:prSet/>
      <dgm:spPr/>
      <dgm:t>
        <a:bodyPr/>
        <a:lstStyle/>
        <a:p>
          <a:endParaRPr lang="zh-CN" altLang="en-US">
            <a:latin typeface="微软雅黑" pitchFamily="34" charset="-122"/>
            <a:ea typeface="微软雅黑" pitchFamily="34" charset="-122"/>
          </a:endParaRPr>
        </a:p>
      </dgm:t>
    </dgm:pt>
    <dgm:pt modelId="{7D90CEE2-A02C-4DF8-BF2E-072DF74147A4}">
      <dgm:prSet phldrT="[文本]"/>
      <dgm:spPr/>
      <dgm:t>
        <a:bodyPr/>
        <a:lstStyle/>
        <a:p>
          <a:r>
            <a:rPr lang="zh-CN" altLang="en-US" dirty="0" smtClean="0">
              <a:latin typeface="微软雅黑" pitchFamily="34" charset="-122"/>
              <a:ea typeface="微软雅黑" pitchFamily="34" charset="-122"/>
            </a:rPr>
            <a:t>词性</a:t>
          </a:r>
          <a:endParaRPr lang="zh-CN" altLang="en-US" dirty="0">
            <a:latin typeface="微软雅黑" pitchFamily="34" charset="-122"/>
            <a:ea typeface="微软雅黑" pitchFamily="34" charset="-122"/>
          </a:endParaRPr>
        </a:p>
      </dgm:t>
    </dgm:pt>
    <dgm:pt modelId="{5D340DB1-72D2-4B14-A04A-4C2248037559}" type="parTrans" cxnId="{897E917A-8254-4460-8AED-53943DB36A6C}">
      <dgm:prSet/>
      <dgm:spPr/>
      <dgm:t>
        <a:bodyPr/>
        <a:lstStyle/>
        <a:p>
          <a:endParaRPr lang="zh-CN" altLang="en-US">
            <a:latin typeface="微软雅黑" pitchFamily="34" charset="-122"/>
            <a:ea typeface="微软雅黑" pitchFamily="34" charset="-122"/>
          </a:endParaRPr>
        </a:p>
      </dgm:t>
    </dgm:pt>
    <dgm:pt modelId="{1CC2CA67-5CFD-4411-8B98-95C856EFA946}" type="sibTrans" cxnId="{897E917A-8254-4460-8AED-53943DB36A6C}">
      <dgm:prSet/>
      <dgm:spPr/>
      <dgm:t>
        <a:bodyPr/>
        <a:lstStyle/>
        <a:p>
          <a:endParaRPr lang="zh-CN" altLang="en-US">
            <a:latin typeface="微软雅黑" pitchFamily="34" charset="-122"/>
            <a:ea typeface="微软雅黑" pitchFamily="34" charset="-122"/>
          </a:endParaRPr>
        </a:p>
      </dgm:t>
    </dgm:pt>
    <dgm:pt modelId="{60D15B8A-8825-4C58-9EB5-18C7FE0D7911}">
      <dgm:prSet phldrT="[文本]" custT="1"/>
      <dgm:spPr/>
      <dgm:t>
        <a:bodyPr/>
        <a:lstStyle/>
        <a:p>
          <a:r>
            <a:rPr lang="zh-CN" altLang="en-US" sz="1400" dirty="0" smtClean="0">
              <a:latin typeface="微软雅黑" pitchFamily="34" charset="-122"/>
              <a:ea typeface="微软雅黑" pitchFamily="34" charset="-122"/>
            </a:rPr>
            <a:t>名词、形容词、动词还是副词等，记下含义与词性的关联</a:t>
          </a:r>
          <a:endParaRPr lang="zh-CN" altLang="en-US" sz="1400" dirty="0">
            <a:latin typeface="微软雅黑" pitchFamily="34" charset="-122"/>
            <a:ea typeface="微软雅黑" pitchFamily="34" charset="-122"/>
          </a:endParaRPr>
        </a:p>
      </dgm:t>
    </dgm:pt>
    <dgm:pt modelId="{01A71EB5-6B98-45C5-A9A7-663FE724EF37}" type="parTrans" cxnId="{BB6FB74F-7695-4E90-B5D3-97B513499887}">
      <dgm:prSet/>
      <dgm:spPr/>
      <dgm:t>
        <a:bodyPr/>
        <a:lstStyle/>
        <a:p>
          <a:endParaRPr lang="zh-CN" altLang="en-US">
            <a:latin typeface="微软雅黑" pitchFamily="34" charset="-122"/>
            <a:ea typeface="微软雅黑" pitchFamily="34" charset="-122"/>
          </a:endParaRPr>
        </a:p>
      </dgm:t>
    </dgm:pt>
    <dgm:pt modelId="{4951310B-88FD-47DD-8E48-6B6D2F04574E}" type="sibTrans" cxnId="{BB6FB74F-7695-4E90-B5D3-97B513499887}">
      <dgm:prSet/>
      <dgm:spPr/>
      <dgm:t>
        <a:bodyPr/>
        <a:lstStyle/>
        <a:p>
          <a:endParaRPr lang="zh-CN" altLang="en-US">
            <a:latin typeface="微软雅黑" pitchFamily="34" charset="-122"/>
            <a:ea typeface="微软雅黑" pitchFamily="34" charset="-122"/>
          </a:endParaRPr>
        </a:p>
      </dgm:t>
    </dgm:pt>
    <dgm:pt modelId="{83B5BB59-D1B8-453B-AD99-1B32852F091B}">
      <dgm:prSet phldrT="[文本]"/>
      <dgm:spPr/>
      <dgm:t>
        <a:bodyPr/>
        <a:lstStyle/>
        <a:p>
          <a:r>
            <a:rPr lang="zh-CN" altLang="en-US" dirty="0" smtClean="0">
              <a:latin typeface="微软雅黑" pitchFamily="34" charset="-122"/>
              <a:ea typeface="微软雅黑" pitchFamily="34" charset="-122"/>
            </a:rPr>
            <a:t>同义反义</a:t>
          </a:r>
          <a:endParaRPr lang="zh-CN" altLang="en-US" dirty="0">
            <a:latin typeface="微软雅黑" pitchFamily="34" charset="-122"/>
            <a:ea typeface="微软雅黑" pitchFamily="34" charset="-122"/>
          </a:endParaRPr>
        </a:p>
      </dgm:t>
    </dgm:pt>
    <dgm:pt modelId="{75BEF02C-E9D8-49B2-B0B0-5CEA7A57CC3F}" type="parTrans" cxnId="{12DD9927-3F26-402C-98A5-68462831CF57}">
      <dgm:prSet/>
      <dgm:spPr/>
      <dgm:t>
        <a:bodyPr/>
        <a:lstStyle/>
        <a:p>
          <a:endParaRPr lang="zh-CN" altLang="en-US">
            <a:latin typeface="微软雅黑" pitchFamily="34" charset="-122"/>
            <a:ea typeface="微软雅黑" pitchFamily="34" charset="-122"/>
          </a:endParaRPr>
        </a:p>
      </dgm:t>
    </dgm:pt>
    <dgm:pt modelId="{6FC6D499-1E85-48D6-BFC1-EDA8B9092097}" type="sibTrans" cxnId="{12DD9927-3F26-402C-98A5-68462831CF57}">
      <dgm:prSet/>
      <dgm:spPr/>
      <dgm:t>
        <a:bodyPr/>
        <a:lstStyle/>
        <a:p>
          <a:endParaRPr lang="zh-CN" altLang="en-US">
            <a:latin typeface="微软雅黑" pitchFamily="34" charset="-122"/>
            <a:ea typeface="微软雅黑" pitchFamily="34" charset="-122"/>
          </a:endParaRPr>
        </a:p>
      </dgm:t>
    </dgm:pt>
    <dgm:pt modelId="{0829052F-1D98-48B6-813E-E32990CA372F}">
      <dgm:prSet phldrT="[文本]" custT="1"/>
      <dgm:spPr/>
      <dgm:t>
        <a:bodyPr/>
        <a:lstStyle/>
        <a:p>
          <a:r>
            <a:rPr lang="zh-CN" altLang="en-US" sz="1400" dirty="0" smtClean="0">
              <a:latin typeface="微软雅黑" pitchFamily="34" charset="-122"/>
              <a:ea typeface="微软雅黑" pitchFamily="34" charset="-122"/>
            </a:rPr>
            <a:t>联想性记忆单词的同义词与反义词，高效率记住多个单词</a:t>
          </a:r>
          <a:endParaRPr lang="zh-CN" altLang="en-US" sz="1400" dirty="0">
            <a:latin typeface="微软雅黑" pitchFamily="34" charset="-122"/>
            <a:ea typeface="微软雅黑" pitchFamily="34" charset="-122"/>
          </a:endParaRPr>
        </a:p>
      </dgm:t>
    </dgm:pt>
    <dgm:pt modelId="{5E99FBF2-B225-4D48-9EF8-383F717A82EA}" type="parTrans" cxnId="{8CC60C20-8E47-4C1D-8777-34565D1C62D5}">
      <dgm:prSet/>
      <dgm:spPr/>
      <dgm:t>
        <a:bodyPr/>
        <a:lstStyle/>
        <a:p>
          <a:endParaRPr lang="zh-CN" altLang="en-US">
            <a:latin typeface="微软雅黑" pitchFamily="34" charset="-122"/>
            <a:ea typeface="微软雅黑" pitchFamily="34" charset="-122"/>
          </a:endParaRPr>
        </a:p>
      </dgm:t>
    </dgm:pt>
    <dgm:pt modelId="{DCB4B3F8-18E5-4057-85B9-867BFAD4978F}" type="sibTrans" cxnId="{8CC60C20-8E47-4C1D-8777-34565D1C62D5}">
      <dgm:prSet/>
      <dgm:spPr/>
      <dgm:t>
        <a:bodyPr/>
        <a:lstStyle/>
        <a:p>
          <a:endParaRPr lang="zh-CN" altLang="en-US">
            <a:latin typeface="微软雅黑" pitchFamily="34" charset="-122"/>
            <a:ea typeface="微软雅黑" pitchFamily="34" charset="-122"/>
          </a:endParaRPr>
        </a:p>
      </dgm:t>
    </dgm:pt>
    <dgm:pt modelId="{3AEF0558-3854-429F-9D72-EA628A68352D}">
      <dgm:prSet phldrT="[文本]"/>
      <dgm:spPr/>
      <dgm:t>
        <a:bodyPr/>
        <a:lstStyle/>
        <a:p>
          <a:r>
            <a:rPr lang="zh-CN" altLang="en-US" dirty="0" smtClean="0">
              <a:latin typeface="微软雅黑" pitchFamily="34" charset="-122"/>
              <a:ea typeface="微软雅黑" pitchFamily="34" charset="-122"/>
            </a:rPr>
            <a:t>常用搭配</a:t>
          </a:r>
          <a:endParaRPr lang="zh-CN" altLang="en-US" dirty="0">
            <a:latin typeface="微软雅黑" pitchFamily="34" charset="-122"/>
            <a:ea typeface="微软雅黑" pitchFamily="34" charset="-122"/>
          </a:endParaRPr>
        </a:p>
      </dgm:t>
    </dgm:pt>
    <dgm:pt modelId="{A9DF5889-4080-48AE-8C3F-E74D9405C044}" type="parTrans" cxnId="{FA9FFD15-B4F0-4F2A-9C68-2E54DC5541AB}">
      <dgm:prSet/>
      <dgm:spPr/>
      <dgm:t>
        <a:bodyPr/>
        <a:lstStyle/>
        <a:p>
          <a:endParaRPr lang="zh-CN" altLang="en-US"/>
        </a:p>
      </dgm:t>
    </dgm:pt>
    <dgm:pt modelId="{728793ED-E71C-4F5C-A188-455E2D192FAB}" type="sibTrans" cxnId="{FA9FFD15-B4F0-4F2A-9C68-2E54DC5541AB}">
      <dgm:prSet/>
      <dgm:spPr/>
      <dgm:t>
        <a:bodyPr/>
        <a:lstStyle/>
        <a:p>
          <a:endParaRPr lang="zh-CN" altLang="en-US"/>
        </a:p>
      </dgm:t>
    </dgm:pt>
    <dgm:pt modelId="{905FDCCB-4973-4EB1-AD54-05CE77E866FF}" type="pres">
      <dgm:prSet presAssocID="{F574EFAC-1116-481A-B0AE-94AD0BDEFB4A}" presName="Name0" presStyleCnt="0">
        <dgm:presLayoutVars>
          <dgm:dir/>
          <dgm:animLvl val="lvl"/>
          <dgm:resizeHandles val="exact"/>
        </dgm:presLayoutVars>
      </dgm:prSet>
      <dgm:spPr/>
    </dgm:pt>
    <dgm:pt modelId="{8A1C94CC-162D-4D5E-9694-D4B00CAD859B}" type="pres">
      <dgm:prSet presAssocID="{E130F85C-032D-485F-8A0D-3CB1CCC96A89}" presName="linNode" presStyleCnt="0"/>
      <dgm:spPr/>
    </dgm:pt>
    <dgm:pt modelId="{F2911653-471B-4024-9F7C-63117C093DD4}" type="pres">
      <dgm:prSet presAssocID="{E130F85C-032D-485F-8A0D-3CB1CCC96A89}" presName="parentText" presStyleLbl="node1" presStyleIdx="0" presStyleCnt="4">
        <dgm:presLayoutVars>
          <dgm:chMax val="1"/>
          <dgm:bulletEnabled val="1"/>
        </dgm:presLayoutVars>
      </dgm:prSet>
      <dgm:spPr/>
      <dgm:t>
        <a:bodyPr/>
        <a:lstStyle/>
        <a:p>
          <a:endParaRPr lang="zh-CN" altLang="en-US"/>
        </a:p>
      </dgm:t>
    </dgm:pt>
    <dgm:pt modelId="{6B034A02-2AE5-4667-B07E-FB13B88C70BB}" type="pres">
      <dgm:prSet presAssocID="{E130F85C-032D-485F-8A0D-3CB1CCC96A89}" presName="descendantText" presStyleLbl="alignAccFollowNode1" presStyleIdx="0" presStyleCnt="3">
        <dgm:presLayoutVars>
          <dgm:bulletEnabled val="1"/>
        </dgm:presLayoutVars>
      </dgm:prSet>
      <dgm:spPr/>
      <dgm:t>
        <a:bodyPr/>
        <a:lstStyle/>
        <a:p>
          <a:endParaRPr lang="zh-CN" altLang="en-US"/>
        </a:p>
      </dgm:t>
    </dgm:pt>
    <dgm:pt modelId="{F288E844-BF75-46F1-9C1D-40411B917226}" type="pres">
      <dgm:prSet presAssocID="{DFE36FE9-D698-4AA2-A4E8-3E16FFDB22E5}" presName="sp" presStyleCnt="0"/>
      <dgm:spPr/>
    </dgm:pt>
    <dgm:pt modelId="{7E1253EE-8014-4ADC-8A37-40CC1679A0D3}" type="pres">
      <dgm:prSet presAssocID="{7D90CEE2-A02C-4DF8-BF2E-072DF74147A4}" presName="linNode" presStyleCnt="0"/>
      <dgm:spPr/>
    </dgm:pt>
    <dgm:pt modelId="{BBB35750-8AE8-4732-95FA-81F0D29819FC}" type="pres">
      <dgm:prSet presAssocID="{7D90CEE2-A02C-4DF8-BF2E-072DF74147A4}" presName="parentText" presStyleLbl="node1" presStyleIdx="1" presStyleCnt="4">
        <dgm:presLayoutVars>
          <dgm:chMax val="1"/>
          <dgm:bulletEnabled val="1"/>
        </dgm:presLayoutVars>
      </dgm:prSet>
      <dgm:spPr/>
      <dgm:t>
        <a:bodyPr/>
        <a:lstStyle/>
        <a:p>
          <a:endParaRPr lang="zh-CN" altLang="en-US"/>
        </a:p>
      </dgm:t>
    </dgm:pt>
    <dgm:pt modelId="{FEC2A9EB-89C3-4D91-9F56-0656792F0FB9}" type="pres">
      <dgm:prSet presAssocID="{7D90CEE2-A02C-4DF8-BF2E-072DF74147A4}" presName="descendantText" presStyleLbl="alignAccFollowNode1" presStyleIdx="1" presStyleCnt="3">
        <dgm:presLayoutVars>
          <dgm:bulletEnabled val="1"/>
        </dgm:presLayoutVars>
      </dgm:prSet>
      <dgm:spPr/>
      <dgm:t>
        <a:bodyPr/>
        <a:lstStyle/>
        <a:p>
          <a:endParaRPr lang="zh-CN" altLang="en-US"/>
        </a:p>
      </dgm:t>
    </dgm:pt>
    <dgm:pt modelId="{E070BBB7-3480-4AD1-9855-BE6F202C8398}" type="pres">
      <dgm:prSet presAssocID="{1CC2CA67-5CFD-4411-8B98-95C856EFA946}" presName="sp" presStyleCnt="0"/>
      <dgm:spPr/>
    </dgm:pt>
    <dgm:pt modelId="{1D9A199C-F0E0-4E9F-A268-118BF78C1D27}" type="pres">
      <dgm:prSet presAssocID="{83B5BB59-D1B8-453B-AD99-1B32852F091B}" presName="linNode" presStyleCnt="0"/>
      <dgm:spPr/>
    </dgm:pt>
    <dgm:pt modelId="{DC2A4F2B-79DC-4D1D-9998-5EAD425146FB}" type="pres">
      <dgm:prSet presAssocID="{83B5BB59-D1B8-453B-AD99-1B32852F091B}" presName="parentText" presStyleLbl="node1" presStyleIdx="2" presStyleCnt="4">
        <dgm:presLayoutVars>
          <dgm:chMax val="1"/>
          <dgm:bulletEnabled val="1"/>
        </dgm:presLayoutVars>
      </dgm:prSet>
      <dgm:spPr/>
      <dgm:t>
        <a:bodyPr/>
        <a:lstStyle/>
        <a:p>
          <a:endParaRPr lang="zh-CN" altLang="en-US"/>
        </a:p>
      </dgm:t>
    </dgm:pt>
    <dgm:pt modelId="{E06154B0-63B9-49B0-815B-A3E188C1FE3E}" type="pres">
      <dgm:prSet presAssocID="{83B5BB59-D1B8-453B-AD99-1B32852F091B}" presName="descendantText" presStyleLbl="alignAccFollowNode1" presStyleIdx="2" presStyleCnt="3" custLinFactNeighborY="4057">
        <dgm:presLayoutVars>
          <dgm:bulletEnabled val="1"/>
        </dgm:presLayoutVars>
      </dgm:prSet>
      <dgm:spPr/>
      <dgm:t>
        <a:bodyPr/>
        <a:lstStyle/>
        <a:p>
          <a:endParaRPr lang="zh-CN" altLang="en-US"/>
        </a:p>
      </dgm:t>
    </dgm:pt>
    <dgm:pt modelId="{F951F31E-0C53-457D-A0CB-E31052674FF9}" type="pres">
      <dgm:prSet presAssocID="{6FC6D499-1E85-48D6-BFC1-EDA8B9092097}" presName="sp" presStyleCnt="0"/>
      <dgm:spPr/>
    </dgm:pt>
    <dgm:pt modelId="{2974577C-1D25-4D80-81CD-520EB1FC7059}" type="pres">
      <dgm:prSet presAssocID="{3AEF0558-3854-429F-9D72-EA628A68352D}" presName="linNode" presStyleCnt="0"/>
      <dgm:spPr/>
    </dgm:pt>
    <dgm:pt modelId="{9DBFD852-2B02-4A4F-830E-D69E36BF33EF}" type="pres">
      <dgm:prSet presAssocID="{3AEF0558-3854-429F-9D72-EA628A68352D}" presName="parentText" presStyleLbl="node1" presStyleIdx="3" presStyleCnt="4">
        <dgm:presLayoutVars>
          <dgm:chMax val="1"/>
          <dgm:bulletEnabled val="1"/>
        </dgm:presLayoutVars>
      </dgm:prSet>
      <dgm:spPr/>
    </dgm:pt>
  </dgm:ptLst>
  <dgm:cxnLst>
    <dgm:cxn modelId="{F47CC934-BBBD-4AAA-9798-91E81EF60E8B}" srcId="{F574EFAC-1116-481A-B0AE-94AD0BDEFB4A}" destId="{E130F85C-032D-485F-8A0D-3CB1CCC96A89}" srcOrd="0" destOrd="0" parTransId="{66AB20B4-384C-4ADF-8C45-61DA57A5FB2E}" sibTransId="{DFE36FE9-D698-4AA2-A4E8-3E16FFDB22E5}"/>
    <dgm:cxn modelId="{FA9FFD15-B4F0-4F2A-9C68-2E54DC5541AB}" srcId="{F574EFAC-1116-481A-B0AE-94AD0BDEFB4A}" destId="{3AEF0558-3854-429F-9D72-EA628A68352D}" srcOrd="3" destOrd="0" parTransId="{A9DF5889-4080-48AE-8C3F-E74D9405C044}" sibTransId="{728793ED-E71C-4F5C-A188-455E2D192FAB}"/>
    <dgm:cxn modelId="{12DD9927-3F26-402C-98A5-68462831CF57}" srcId="{F574EFAC-1116-481A-B0AE-94AD0BDEFB4A}" destId="{83B5BB59-D1B8-453B-AD99-1B32852F091B}" srcOrd="2" destOrd="0" parTransId="{75BEF02C-E9D8-49B2-B0B0-5CEA7A57CC3F}" sibTransId="{6FC6D499-1E85-48D6-BFC1-EDA8B9092097}"/>
    <dgm:cxn modelId="{DD94ACBC-31B8-4083-A866-22276EFBAA68}" type="presOf" srcId="{6E8FE419-E593-4684-A656-03AF84B8572C}" destId="{6B034A02-2AE5-4667-B07E-FB13B88C70BB}" srcOrd="0" destOrd="0" presId="urn:microsoft.com/office/officeart/2005/8/layout/vList5"/>
    <dgm:cxn modelId="{8B5A8B81-235B-410C-A1E0-EAA5D78B813A}" type="presOf" srcId="{E130F85C-032D-485F-8A0D-3CB1CCC96A89}" destId="{F2911653-471B-4024-9F7C-63117C093DD4}" srcOrd="0" destOrd="0" presId="urn:microsoft.com/office/officeart/2005/8/layout/vList5"/>
    <dgm:cxn modelId="{2D27F48E-58FF-4E47-83AF-7A211F033F53}" type="presOf" srcId="{83B5BB59-D1B8-453B-AD99-1B32852F091B}" destId="{DC2A4F2B-79DC-4D1D-9998-5EAD425146FB}" srcOrd="0" destOrd="0" presId="urn:microsoft.com/office/officeart/2005/8/layout/vList5"/>
    <dgm:cxn modelId="{F70A4848-6C53-40DE-8C4C-D46D4B39681E}" type="presOf" srcId="{60D15B8A-8825-4C58-9EB5-18C7FE0D7911}" destId="{FEC2A9EB-89C3-4D91-9F56-0656792F0FB9}" srcOrd="0" destOrd="0" presId="urn:microsoft.com/office/officeart/2005/8/layout/vList5"/>
    <dgm:cxn modelId="{176902D3-921C-4670-834C-66F32AC52C41}" type="presOf" srcId="{F574EFAC-1116-481A-B0AE-94AD0BDEFB4A}" destId="{905FDCCB-4973-4EB1-AD54-05CE77E866FF}" srcOrd="0" destOrd="0" presId="urn:microsoft.com/office/officeart/2005/8/layout/vList5"/>
    <dgm:cxn modelId="{897E917A-8254-4460-8AED-53943DB36A6C}" srcId="{F574EFAC-1116-481A-B0AE-94AD0BDEFB4A}" destId="{7D90CEE2-A02C-4DF8-BF2E-072DF74147A4}" srcOrd="1" destOrd="0" parTransId="{5D340DB1-72D2-4B14-A04A-4C2248037559}" sibTransId="{1CC2CA67-5CFD-4411-8B98-95C856EFA946}"/>
    <dgm:cxn modelId="{CAEEE76C-A40C-4F5F-938A-2ACBC7F350CA}" type="presOf" srcId="{0829052F-1D98-48B6-813E-E32990CA372F}" destId="{E06154B0-63B9-49B0-815B-A3E188C1FE3E}" srcOrd="0" destOrd="0" presId="urn:microsoft.com/office/officeart/2005/8/layout/vList5"/>
    <dgm:cxn modelId="{8CC60C20-8E47-4C1D-8777-34565D1C62D5}" srcId="{83B5BB59-D1B8-453B-AD99-1B32852F091B}" destId="{0829052F-1D98-48B6-813E-E32990CA372F}" srcOrd="0" destOrd="0" parTransId="{5E99FBF2-B225-4D48-9EF8-383F717A82EA}" sibTransId="{DCB4B3F8-18E5-4057-85B9-867BFAD4978F}"/>
    <dgm:cxn modelId="{4019B877-2AA2-4EB9-A1F2-63B87C98C4D4}" type="presOf" srcId="{3AEF0558-3854-429F-9D72-EA628A68352D}" destId="{9DBFD852-2B02-4A4F-830E-D69E36BF33EF}" srcOrd="0" destOrd="0" presId="urn:microsoft.com/office/officeart/2005/8/layout/vList5"/>
    <dgm:cxn modelId="{BB6FB74F-7695-4E90-B5D3-97B513499887}" srcId="{7D90CEE2-A02C-4DF8-BF2E-072DF74147A4}" destId="{60D15B8A-8825-4C58-9EB5-18C7FE0D7911}" srcOrd="0" destOrd="0" parTransId="{01A71EB5-6B98-45C5-A9A7-663FE724EF37}" sibTransId="{4951310B-88FD-47DD-8E48-6B6D2F04574E}"/>
    <dgm:cxn modelId="{8C830F3E-8D0E-4369-9329-98094EE393C4}" srcId="{E130F85C-032D-485F-8A0D-3CB1CCC96A89}" destId="{6E8FE419-E593-4684-A656-03AF84B8572C}" srcOrd="0" destOrd="0" parTransId="{F8DF7CAE-AE92-4D60-AD44-3A89D2170E73}" sibTransId="{4E1E66C8-8A2C-4505-9A4C-FF94344D8590}"/>
    <dgm:cxn modelId="{0F0B9C00-095B-4430-A2BE-EFD0FB7D4366}" type="presOf" srcId="{7D90CEE2-A02C-4DF8-BF2E-072DF74147A4}" destId="{BBB35750-8AE8-4732-95FA-81F0D29819FC}" srcOrd="0" destOrd="0" presId="urn:microsoft.com/office/officeart/2005/8/layout/vList5"/>
    <dgm:cxn modelId="{89CE23D5-8F71-47F8-82C3-D672F050985D}" type="presParOf" srcId="{905FDCCB-4973-4EB1-AD54-05CE77E866FF}" destId="{8A1C94CC-162D-4D5E-9694-D4B00CAD859B}" srcOrd="0" destOrd="0" presId="urn:microsoft.com/office/officeart/2005/8/layout/vList5"/>
    <dgm:cxn modelId="{91FD0203-69F4-4706-B15D-5322D62360CC}" type="presParOf" srcId="{8A1C94CC-162D-4D5E-9694-D4B00CAD859B}" destId="{F2911653-471B-4024-9F7C-63117C093DD4}" srcOrd="0" destOrd="0" presId="urn:microsoft.com/office/officeart/2005/8/layout/vList5"/>
    <dgm:cxn modelId="{F1054462-C4E3-4E04-8EFC-0515C0804F4A}" type="presParOf" srcId="{8A1C94CC-162D-4D5E-9694-D4B00CAD859B}" destId="{6B034A02-2AE5-4667-B07E-FB13B88C70BB}" srcOrd="1" destOrd="0" presId="urn:microsoft.com/office/officeart/2005/8/layout/vList5"/>
    <dgm:cxn modelId="{AB609B43-7A5C-4506-932A-3BEE7E8218C9}" type="presParOf" srcId="{905FDCCB-4973-4EB1-AD54-05CE77E866FF}" destId="{F288E844-BF75-46F1-9C1D-40411B917226}" srcOrd="1" destOrd="0" presId="urn:microsoft.com/office/officeart/2005/8/layout/vList5"/>
    <dgm:cxn modelId="{83B44A2B-B9F9-47CB-8927-A390CCC72504}" type="presParOf" srcId="{905FDCCB-4973-4EB1-AD54-05CE77E866FF}" destId="{7E1253EE-8014-4ADC-8A37-40CC1679A0D3}" srcOrd="2" destOrd="0" presId="urn:microsoft.com/office/officeart/2005/8/layout/vList5"/>
    <dgm:cxn modelId="{C7538D85-99C2-47A7-9AFC-A0CE0EA25190}" type="presParOf" srcId="{7E1253EE-8014-4ADC-8A37-40CC1679A0D3}" destId="{BBB35750-8AE8-4732-95FA-81F0D29819FC}" srcOrd="0" destOrd="0" presId="urn:microsoft.com/office/officeart/2005/8/layout/vList5"/>
    <dgm:cxn modelId="{ABB56B41-C5F3-4689-B3DD-0CBF2531B12B}" type="presParOf" srcId="{7E1253EE-8014-4ADC-8A37-40CC1679A0D3}" destId="{FEC2A9EB-89C3-4D91-9F56-0656792F0FB9}" srcOrd="1" destOrd="0" presId="urn:microsoft.com/office/officeart/2005/8/layout/vList5"/>
    <dgm:cxn modelId="{9CD12EEC-0B7D-4AAA-BDEA-D02E789543AB}" type="presParOf" srcId="{905FDCCB-4973-4EB1-AD54-05CE77E866FF}" destId="{E070BBB7-3480-4AD1-9855-BE6F202C8398}" srcOrd="3" destOrd="0" presId="urn:microsoft.com/office/officeart/2005/8/layout/vList5"/>
    <dgm:cxn modelId="{AF966FBB-F6B5-42CA-B0F4-C8C9548797C6}" type="presParOf" srcId="{905FDCCB-4973-4EB1-AD54-05CE77E866FF}" destId="{1D9A199C-F0E0-4E9F-A268-118BF78C1D27}" srcOrd="4" destOrd="0" presId="urn:microsoft.com/office/officeart/2005/8/layout/vList5"/>
    <dgm:cxn modelId="{8B3FA509-86BD-4AF4-BEBF-09EFB1FF09BD}" type="presParOf" srcId="{1D9A199C-F0E0-4E9F-A268-118BF78C1D27}" destId="{DC2A4F2B-79DC-4D1D-9998-5EAD425146FB}" srcOrd="0" destOrd="0" presId="urn:microsoft.com/office/officeart/2005/8/layout/vList5"/>
    <dgm:cxn modelId="{270B4A6E-A2F6-4C9E-96F7-F1C58B8FD5BC}" type="presParOf" srcId="{1D9A199C-F0E0-4E9F-A268-118BF78C1D27}" destId="{E06154B0-63B9-49B0-815B-A3E188C1FE3E}" srcOrd="1" destOrd="0" presId="urn:microsoft.com/office/officeart/2005/8/layout/vList5"/>
    <dgm:cxn modelId="{69083370-755E-4E33-A3C4-44C98EC43B39}" type="presParOf" srcId="{905FDCCB-4973-4EB1-AD54-05CE77E866FF}" destId="{F951F31E-0C53-457D-A0CB-E31052674FF9}" srcOrd="5" destOrd="0" presId="urn:microsoft.com/office/officeart/2005/8/layout/vList5"/>
    <dgm:cxn modelId="{8C2C184B-8B9D-458E-B789-D7F7D0208A04}" type="presParOf" srcId="{905FDCCB-4973-4EB1-AD54-05CE77E866FF}" destId="{2974577C-1D25-4D80-81CD-520EB1FC7059}" srcOrd="6" destOrd="0" presId="urn:microsoft.com/office/officeart/2005/8/layout/vList5"/>
    <dgm:cxn modelId="{CCCFF771-DDDB-4817-BF1B-792E011C2D2E}" type="presParOf" srcId="{2974577C-1D25-4D80-81CD-520EB1FC7059}" destId="{9DBFD852-2B02-4A4F-830E-D69E36BF33EF}"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24B4F-B2DC-4641-9413-236970DD7977}">
      <dsp:nvSpPr>
        <dsp:cNvPr id="0" name=""/>
        <dsp:cNvSpPr/>
      </dsp:nvSpPr>
      <dsp:spPr>
        <a:xfrm rot="5400000">
          <a:off x="-144179" y="147791"/>
          <a:ext cx="961199" cy="6728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1" kern="1200" dirty="0" smtClean="0">
              <a:latin typeface="微软雅黑" pitchFamily="34" charset="-122"/>
              <a:ea typeface="微软雅黑" pitchFamily="34" charset="-122"/>
            </a:rPr>
            <a:t>1</a:t>
          </a:r>
          <a:endParaRPr lang="zh-CN" altLang="en-US" sz="2000" b="1" kern="1200" dirty="0">
            <a:latin typeface="微软雅黑" pitchFamily="34" charset="-122"/>
            <a:ea typeface="微软雅黑" pitchFamily="34" charset="-122"/>
          </a:endParaRPr>
        </a:p>
      </dsp:txBody>
      <dsp:txXfrm rot="-5400000">
        <a:off x="2" y="340031"/>
        <a:ext cx="672839" cy="288360"/>
      </dsp:txXfrm>
    </dsp:sp>
    <dsp:sp modelId="{AA36F560-B740-42F7-B372-C48BEF9D5ED6}">
      <dsp:nvSpPr>
        <dsp:cNvPr id="0" name=""/>
        <dsp:cNvSpPr/>
      </dsp:nvSpPr>
      <dsp:spPr>
        <a:xfrm rot="5400000">
          <a:off x="2667443" y="-1990992"/>
          <a:ext cx="625107" cy="46143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b="0" i="0" kern="1200" dirty="0" smtClean="0">
              <a:latin typeface="微软雅黑" pitchFamily="34" charset="-122"/>
              <a:ea typeface="微软雅黑" pitchFamily="34" charset="-122"/>
            </a:rPr>
            <a:t>先把四个阅读理解题目做完，注意答题用时与考试所给时间基本一致，并对照答案找出错误</a:t>
          </a:r>
          <a:endParaRPr lang="zh-CN" altLang="en-US" sz="1600" kern="1200" dirty="0">
            <a:latin typeface="微软雅黑" pitchFamily="34" charset="-122"/>
            <a:ea typeface="微软雅黑" pitchFamily="34" charset="-122"/>
          </a:endParaRPr>
        </a:p>
      </dsp:txBody>
      <dsp:txXfrm rot="-5400000">
        <a:off x="672840" y="34126"/>
        <a:ext cx="4583800" cy="564077"/>
      </dsp:txXfrm>
    </dsp:sp>
    <dsp:sp modelId="{2009DAEB-6068-4BF1-9C4C-88426F57635F}">
      <dsp:nvSpPr>
        <dsp:cNvPr id="0" name=""/>
        <dsp:cNvSpPr/>
      </dsp:nvSpPr>
      <dsp:spPr>
        <a:xfrm rot="5400000">
          <a:off x="-144179" y="957432"/>
          <a:ext cx="961199" cy="6728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1" kern="1200" dirty="0" smtClean="0">
              <a:latin typeface="微软雅黑" pitchFamily="34" charset="-122"/>
              <a:ea typeface="微软雅黑" pitchFamily="34" charset="-122"/>
            </a:rPr>
            <a:t>2</a:t>
          </a:r>
          <a:endParaRPr lang="zh-CN" altLang="en-US" sz="2000" b="1" kern="1200" dirty="0">
            <a:latin typeface="微软雅黑" pitchFamily="34" charset="-122"/>
            <a:ea typeface="微软雅黑" pitchFamily="34" charset="-122"/>
          </a:endParaRPr>
        </a:p>
      </dsp:txBody>
      <dsp:txXfrm rot="-5400000">
        <a:off x="2" y="1149672"/>
        <a:ext cx="672839" cy="288360"/>
      </dsp:txXfrm>
    </dsp:sp>
    <dsp:sp modelId="{20F2FDB2-2855-4E8A-8439-6DA9D6375BE8}">
      <dsp:nvSpPr>
        <dsp:cNvPr id="0" name=""/>
        <dsp:cNvSpPr/>
      </dsp:nvSpPr>
      <dsp:spPr>
        <a:xfrm rot="5400000">
          <a:off x="2667607" y="-1181515"/>
          <a:ext cx="624779" cy="46143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b="0" i="0" kern="1200" dirty="0" smtClean="0">
              <a:latin typeface="微软雅黑" pitchFamily="34" charset="-122"/>
              <a:ea typeface="微软雅黑" pitchFamily="34" charset="-122"/>
            </a:rPr>
            <a:t>把文章再精读一遍，把单词和长句难句还有适用于作文的句子抄在一个本子上</a:t>
          </a:r>
          <a:endParaRPr lang="zh-CN" altLang="en-US" sz="1600" kern="1200" dirty="0">
            <a:latin typeface="微软雅黑" pitchFamily="34" charset="-122"/>
            <a:ea typeface="微软雅黑" pitchFamily="34" charset="-122"/>
          </a:endParaRPr>
        </a:p>
      </dsp:txBody>
      <dsp:txXfrm rot="-5400000">
        <a:off x="672840" y="843751"/>
        <a:ext cx="4583816" cy="563781"/>
      </dsp:txXfrm>
    </dsp:sp>
    <dsp:sp modelId="{1FAD6764-3C83-43AF-91AC-B10DFEDC8DAB}">
      <dsp:nvSpPr>
        <dsp:cNvPr id="0" name=""/>
        <dsp:cNvSpPr/>
      </dsp:nvSpPr>
      <dsp:spPr>
        <a:xfrm rot="5400000">
          <a:off x="-144179" y="1767073"/>
          <a:ext cx="961199" cy="6728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1" kern="1200" dirty="0" smtClean="0">
              <a:latin typeface="微软雅黑" pitchFamily="34" charset="-122"/>
              <a:ea typeface="微软雅黑" pitchFamily="34" charset="-122"/>
            </a:rPr>
            <a:t>3</a:t>
          </a:r>
          <a:endParaRPr lang="zh-CN" altLang="en-US" sz="2000" b="1" kern="1200" dirty="0">
            <a:latin typeface="微软雅黑" pitchFamily="34" charset="-122"/>
            <a:ea typeface="微软雅黑" pitchFamily="34" charset="-122"/>
          </a:endParaRPr>
        </a:p>
      </dsp:txBody>
      <dsp:txXfrm rot="-5400000">
        <a:off x="2" y="1959313"/>
        <a:ext cx="672839" cy="288360"/>
      </dsp:txXfrm>
    </dsp:sp>
    <dsp:sp modelId="{9DA46C93-4A49-4C53-BD6D-B294BC332EF5}">
      <dsp:nvSpPr>
        <dsp:cNvPr id="0" name=""/>
        <dsp:cNvSpPr/>
      </dsp:nvSpPr>
      <dsp:spPr>
        <a:xfrm rot="5400000">
          <a:off x="2667607" y="449441"/>
          <a:ext cx="624779" cy="46143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b="0" i="0" kern="1200" dirty="0" smtClean="0">
              <a:latin typeface="微软雅黑" pitchFamily="34" charset="-122"/>
              <a:ea typeface="微软雅黑" pitchFamily="34" charset="-122"/>
            </a:rPr>
            <a:t>对照中文参考译文再翻译成英文，对照英文原文，再进行一一比对，找出不一样的地方重点理解</a:t>
          </a:r>
          <a:endParaRPr lang="zh-CN" altLang="en-US" sz="1600" kern="1200" dirty="0">
            <a:latin typeface="微软雅黑" pitchFamily="34" charset="-122"/>
            <a:ea typeface="微软雅黑" pitchFamily="34" charset="-122"/>
          </a:endParaRPr>
        </a:p>
      </dsp:txBody>
      <dsp:txXfrm rot="-5400000">
        <a:off x="672840" y="2474708"/>
        <a:ext cx="4583816" cy="563781"/>
      </dsp:txXfrm>
    </dsp:sp>
    <dsp:sp modelId="{736645EF-5015-489B-A21A-597460207A86}">
      <dsp:nvSpPr>
        <dsp:cNvPr id="0" name=""/>
        <dsp:cNvSpPr/>
      </dsp:nvSpPr>
      <dsp:spPr>
        <a:xfrm rot="5400000">
          <a:off x="-144179" y="2576714"/>
          <a:ext cx="961199" cy="6728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1" kern="1200" dirty="0" smtClean="0">
              <a:latin typeface="微软雅黑" pitchFamily="34" charset="-122"/>
              <a:ea typeface="微软雅黑" pitchFamily="34" charset="-122"/>
            </a:rPr>
            <a:t>4</a:t>
          </a:r>
          <a:endParaRPr lang="zh-CN" altLang="en-US" sz="2000" b="1" kern="1200" dirty="0">
            <a:latin typeface="微软雅黑" pitchFamily="34" charset="-122"/>
            <a:ea typeface="微软雅黑" pitchFamily="34" charset="-122"/>
          </a:endParaRPr>
        </a:p>
      </dsp:txBody>
      <dsp:txXfrm rot="-5400000">
        <a:off x="2" y="2768954"/>
        <a:ext cx="672839" cy="288360"/>
      </dsp:txXfrm>
    </dsp:sp>
    <dsp:sp modelId="{176E2F59-7075-4608-B510-A739105776BA}">
      <dsp:nvSpPr>
        <dsp:cNvPr id="0" name=""/>
        <dsp:cNvSpPr/>
      </dsp:nvSpPr>
      <dsp:spPr>
        <a:xfrm rot="5400000">
          <a:off x="2650811" y="-366787"/>
          <a:ext cx="624779" cy="46143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b="0" i="0" kern="1200" dirty="0" smtClean="0">
              <a:latin typeface="微软雅黑" pitchFamily="34" charset="-122"/>
              <a:ea typeface="微软雅黑" pitchFamily="34" charset="-122"/>
            </a:rPr>
            <a:t>把英文原文翻译成中文，对照中文参考译文一字一词详细比对，看看如何做到信达雅</a:t>
          </a:r>
          <a:endParaRPr lang="zh-CN" altLang="en-US" sz="1600" b="0" kern="1200" dirty="0">
            <a:latin typeface="微软雅黑" pitchFamily="34" charset="-122"/>
            <a:ea typeface="微软雅黑" pitchFamily="34" charset="-122"/>
          </a:endParaRPr>
        </a:p>
      </dsp:txBody>
      <dsp:txXfrm rot="-5400000">
        <a:off x="656044" y="1658479"/>
        <a:ext cx="4583816" cy="563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34A02-2AE5-4667-B07E-FB13B88C70BB}">
      <dsp:nvSpPr>
        <dsp:cNvPr id="0" name=""/>
        <dsp:cNvSpPr/>
      </dsp:nvSpPr>
      <dsp:spPr>
        <a:xfrm rot="5400000">
          <a:off x="2954049" y="-1149303"/>
          <a:ext cx="613903" cy="306917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几个意思，尽量使用英英词典，抄下词典上的例句反复记忆</a:t>
          </a:r>
          <a:endParaRPr lang="zh-CN" altLang="en-US" sz="1400" kern="1200" dirty="0">
            <a:latin typeface="微软雅黑" pitchFamily="34" charset="-122"/>
            <a:ea typeface="微软雅黑" pitchFamily="34" charset="-122"/>
          </a:endParaRPr>
        </a:p>
      </dsp:txBody>
      <dsp:txXfrm rot="-5400000">
        <a:off x="1726412" y="108302"/>
        <a:ext cx="3039209" cy="553967"/>
      </dsp:txXfrm>
    </dsp:sp>
    <dsp:sp modelId="{F2911653-471B-4024-9F7C-63117C093DD4}">
      <dsp:nvSpPr>
        <dsp:cNvPr id="0" name=""/>
        <dsp:cNvSpPr/>
      </dsp:nvSpPr>
      <dsp:spPr>
        <a:xfrm>
          <a:off x="0" y="1595"/>
          <a:ext cx="1726412" cy="767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含义</a:t>
          </a:r>
          <a:endParaRPr lang="zh-CN" altLang="en-US" sz="2800" kern="1200" dirty="0">
            <a:latin typeface="微软雅黑" pitchFamily="34" charset="-122"/>
            <a:ea typeface="微软雅黑" pitchFamily="34" charset="-122"/>
          </a:endParaRPr>
        </a:p>
      </dsp:txBody>
      <dsp:txXfrm>
        <a:off x="37460" y="39055"/>
        <a:ext cx="1651492" cy="692459"/>
      </dsp:txXfrm>
    </dsp:sp>
    <dsp:sp modelId="{FEC2A9EB-89C3-4D91-9F56-0656792F0FB9}">
      <dsp:nvSpPr>
        <dsp:cNvPr id="0" name=""/>
        <dsp:cNvSpPr/>
      </dsp:nvSpPr>
      <dsp:spPr>
        <a:xfrm rot="5400000">
          <a:off x="2954049" y="-343554"/>
          <a:ext cx="613903" cy="306917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名词、形容词、动词还是副词等，记下含义与词性的关联</a:t>
          </a:r>
          <a:endParaRPr lang="zh-CN" altLang="en-US" sz="1400" kern="1200" dirty="0">
            <a:latin typeface="微软雅黑" pitchFamily="34" charset="-122"/>
            <a:ea typeface="微软雅黑" pitchFamily="34" charset="-122"/>
          </a:endParaRPr>
        </a:p>
      </dsp:txBody>
      <dsp:txXfrm rot="-5400000">
        <a:off x="1726412" y="914051"/>
        <a:ext cx="3039209" cy="553967"/>
      </dsp:txXfrm>
    </dsp:sp>
    <dsp:sp modelId="{BBB35750-8AE8-4732-95FA-81F0D29819FC}">
      <dsp:nvSpPr>
        <dsp:cNvPr id="0" name=""/>
        <dsp:cNvSpPr/>
      </dsp:nvSpPr>
      <dsp:spPr>
        <a:xfrm>
          <a:off x="0" y="807344"/>
          <a:ext cx="1726412" cy="767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词性</a:t>
          </a:r>
          <a:endParaRPr lang="zh-CN" altLang="en-US" sz="2800" kern="1200" dirty="0">
            <a:latin typeface="微软雅黑" pitchFamily="34" charset="-122"/>
            <a:ea typeface="微软雅黑" pitchFamily="34" charset="-122"/>
          </a:endParaRPr>
        </a:p>
      </dsp:txBody>
      <dsp:txXfrm>
        <a:off x="37460" y="844804"/>
        <a:ext cx="1651492" cy="692459"/>
      </dsp:txXfrm>
    </dsp:sp>
    <dsp:sp modelId="{E06154B0-63B9-49B0-815B-A3E188C1FE3E}">
      <dsp:nvSpPr>
        <dsp:cNvPr id="0" name=""/>
        <dsp:cNvSpPr/>
      </dsp:nvSpPr>
      <dsp:spPr>
        <a:xfrm rot="5400000">
          <a:off x="2954049" y="487100"/>
          <a:ext cx="613903" cy="306917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smtClean="0">
              <a:latin typeface="微软雅黑" pitchFamily="34" charset="-122"/>
              <a:ea typeface="微软雅黑" pitchFamily="34" charset="-122"/>
            </a:rPr>
            <a:t>联想性记忆单词的同义词与反义词，高效率记住多个单词</a:t>
          </a:r>
          <a:endParaRPr lang="zh-CN" altLang="en-US" sz="1400" kern="1200" dirty="0">
            <a:latin typeface="微软雅黑" pitchFamily="34" charset="-122"/>
            <a:ea typeface="微软雅黑" pitchFamily="34" charset="-122"/>
          </a:endParaRPr>
        </a:p>
      </dsp:txBody>
      <dsp:txXfrm rot="-5400000">
        <a:off x="1726412" y="1744705"/>
        <a:ext cx="3039209" cy="553967"/>
      </dsp:txXfrm>
    </dsp:sp>
    <dsp:sp modelId="{DC2A4F2B-79DC-4D1D-9998-5EAD425146FB}">
      <dsp:nvSpPr>
        <dsp:cNvPr id="0" name=""/>
        <dsp:cNvSpPr/>
      </dsp:nvSpPr>
      <dsp:spPr>
        <a:xfrm>
          <a:off x="0" y="1613092"/>
          <a:ext cx="1726412" cy="767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同义反义</a:t>
          </a:r>
          <a:endParaRPr lang="zh-CN" altLang="en-US" sz="2800" kern="1200" dirty="0">
            <a:latin typeface="微软雅黑" pitchFamily="34" charset="-122"/>
            <a:ea typeface="微软雅黑" pitchFamily="34" charset="-122"/>
          </a:endParaRPr>
        </a:p>
      </dsp:txBody>
      <dsp:txXfrm>
        <a:off x="37460" y="1650552"/>
        <a:ext cx="1651492" cy="692459"/>
      </dsp:txXfrm>
    </dsp:sp>
    <dsp:sp modelId="{9DBFD852-2B02-4A4F-830E-D69E36BF33EF}">
      <dsp:nvSpPr>
        <dsp:cNvPr id="0" name=""/>
        <dsp:cNvSpPr/>
      </dsp:nvSpPr>
      <dsp:spPr>
        <a:xfrm>
          <a:off x="0" y="2418841"/>
          <a:ext cx="1726412" cy="767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itchFamily="34" charset="-122"/>
              <a:ea typeface="微软雅黑" pitchFamily="34" charset="-122"/>
            </a:rPr>
            <a:t>常用搭配</a:t>
          </a:r>
          <a:endParaRPr lang="zh-CN" altLang="en-US" sz="2800" kern="1200" dirty="0">
            <a:latin typeface="微软雅黑" pitchFamily="34" charset="-122"/>
            <a:ea typeface="微软雅黑" pitchFamily="34" charset="-122"/>
          </a:endParaRPr>
        </a:p>
      </dsp:txBody>
      <dsp:txXfrm>
        <a:off x="37460" y="2456301"/>
        <a:ext cx="1651492" cy="6924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760397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亮亮图文旗舰店</a:t>
            </a:r>
          </a:p>
          <a:p>
            <a:r>
              <a:rPr lang="en-US" altLang="zh-CN" dirty="0" smtClean="0"/>
              <a:t>https://liangliangtuwen.tmall.com</a:t>
            </a:r>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1413BF1-1F79-4000-807B-6827F352B93F}" type="datetimeFigureOut">
              <a:rPr lang="zh-CN" altLang="en-US" smtClean="0"/>
              <a:pPr/>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413BF1-1F79-4000-807B-6827F352B93F}" type="datetimeFigureOut">
              <a:rPr lang="zh-CN" altLang="en-US" smtClean="0"/>
              <a:pPr/>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413BF1-1F79-4000-807B-6827F352B93F}" type="datetimeFigureOut">
              <a:rPr lang="zh-CN" altLang="en-US" smtClean="0"/>
              <a:pPr/>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413BF1-1F79-4000-807B-6827F352B93F}" type="datetimeFigureOut">
              <a:rPr lang="zh-CN" altLang="en-US" smtClean="0"/>
              <a:pPr/>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1413BF1-1F79-4000-807B-6827F352B93F}" type="datetimeFigureOut">
              <a:rPr lang="zh-CN" altLang="en-US" smtClean="0"/>
              <a:pPr/>
              <a:t>2021/6/29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1413BF1-1F79-4000-807B-6827F352B93F}" type="datetimeFigureOut">
              <a:rPr lang="zh-CN" altLang="en-US" smtClean="0"/>
              <a:pPr/>
              <a:t>2021/6/29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1413BF1-1F79-4000-807B-6827F352B93F}" type="datetimeFigureOut">
              <a:rPr lang="zh-CN" altLang="en-US" smtClean="0"/>
              <a:pPr/>
              <a:t>2021/6/29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1413BF1-1F79-4000-807B-6827F352B93F}" type="datetimeFigureOut">
              <a:rPr lang="zh-CN" altLang="en-US" smtClean="0"/>
              <a:pPr/>
              <a:t>2021/6/29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413BF1-1F79-4000-807B-6827F352B93F}" type="datetimeFigureOut">
              <a:rPr lang="zh-CN" altLang="en-US" smtClean="0"/>
              <a:pPr/>
              <a:t>2021/6/29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413BF1-1F79-4000-807B-6827F352B93F}" type="datetimeFigureOut">
              <a:rPr lang="zh-CN" altLang="en-US" smtClean="0"/>
              <a:pPr/>
              <a:t>2021/6/29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413BF1-1F79-4000-807B-6827F352B93F}" type="datetimeFigureOut">
              <a:rPr lang="zh-CN" altLang="en-US" smtClean="0"/>
              <a:pPr/>
              <a:t>2021/6/29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F8369B-F710-4CE9-A0B8-9F511945CEE2}"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13BF1-1F79-4000-807B-6827F352B93F}" type="datetimeFigureOut">
              <a:rPr lang="zh-CN" altLang="en-US" smtClean="0"/>
              <a:pPr/>
              <a:t>2021/6/29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F8369B-F710-4CE9-A0B8-9F511945CEE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Box 42"/>
          <p:cNvSpPr txBox="1"/>
          <p:nvPr/>
        </p:nvSpPr>
        <p:spPr>
          <a:xfrm>
            <a:off x="1300294" y="1537767"/>
            <a:ext cx="9555060" cy="923330"/>
          </a:xfrm>
          <a:prstGeom prst="rect">
            <a:avLst/>
          </a:prstGeom>
          <a:noFill/>
        </p:spPr>
        <p:txBody>
          <a:bodyPr wrap="square" rtlCol="0">
            <a:spAutoFit/>
          </a:bodyPr>
          <a:lstStyle/>
          <a:p>
            <a:r>
              <a:rPr lang="zh-CN" altLang="en-US" sz="5400" b="1" spc="300" dirty="0" smtClean="0">
                <a:solidFill>
                  <a:srgbClr val="005CA7"/>
                </a:solidFill>
                <a:latin typeface="微软雅黑" panose="020B0503020204020204" pitchFamily="34" charset="-122"/>
                <a:ea typeface="微软雅黑" panose="020B0503020204020204" pitchFamily="34" charset="-122"/>
              </a:rPr>
              <a:t>考研形势判析与经验分享会</a:t>
            </a:r>
            <a:endParaRPr lang="zh-CN" altLang="zh-CN" sz="5400" b="1" spc="300" dirty="0">
              <a:solidFill>
                <a:srgbClr val="005CA7"/>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flipV="1">
            <a:off x="1459684" y="1191237"/>
            <a:ext cx="8439325" cy="283540"/>
            <a:chOff x="743958" y="3475975"/>
            <a:chExt cx="5761439" cy="0"/>
          </a:xfrm>
        </p:grpSpPr>
        <p:cxnSp>
          <p:nvCxnSpPr>
            <p:cNvPr id="241" name="直接连接符 240"/>
            <p:cNvCxnSpPr/>
            <p:nvPr/>
          </p:nvCxnSpPr>
          <p:spPr>
            <a:xfrm flipH="1">
              <a:off x="1547400" y="3475975"/>
              <a:ext cx="4957997"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flipH="1" flipV="1">
              <a:off x="743958" y="3475975"/>
              <a:ext cx="141265"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45" name="组合 244"/>
          <p:cNvGrpSpPr/>
          <p:nvPr/>
        </p:nvGrpSpPr>
        <p:grpSpPr>
          <a:xfrm>
            <a:off x="1459685" y="2454572"/>
            <a:ext cx="8439324" cy="120848"/>
            <a:chOff x="1170147" y="2641879"/>
            <a:chExt cx="7973853" cy="0"/>
          </a:xfrm>
        </p:grpSpPr>
        <p:cxnSp>
          <p:nvCxnSpPr>
            <p:cNvPr id="246" name="直接连接符 245"/>
            <p:cNvCxnSpPr/>
            <p:nvPr/>
          </p:nvCxnSpPr>
          <p:spPr>
            <a:xfrm flipV="1">
              <a:off x="1170147" y="2641879"/>
              <a:ext cx="6864719"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3" name="[.que] - Decid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99886" y="-417285"/>
            <a:ext cx="609600" cy="609600"/>
          </a:xfrm>
          <a:prstGeom prst="rect">
            <a:avLst/>
          </a:prstGeom>
        </p:spPr>
      </p:pic>
      <p:sp>
        <p:nvSpPr>
          <p:cNvPr id="240" name="TextBox 239"/>
          <p:cNvSpPr txBox="1"/>
          <p:nvPr/>
        </p:nvSpPr>
        <p:spPr>
          <a:xfrm>
            <a:off x="3399611" y="3112316"/>
            <a:ext cx="5147563" cy="1938992"/>
          </a:xfrm>
          <a:prstGeom prst="rect">
            <a:avLst/>
          </a:prstGeom>
          <a:noFill/>
        </p:spPr>
        <p:txBody>
          <a:bodyPr wrap="none" rtlCol="0">
            <a:spAutoFit/>
          </a:bodyPr>
          <a:lstStyle/>
          <a:p>
            <a:pPr algn="ctr"/>
            <a:r>
              <a:rPr lang="zh-CN" altLang="en-US" sz="4000" b="1" spc="300" dirty="0">
                <a:solidFill>
                  <a:srgbClr val="005CA7"/>
                </a:solidFill>
                <a:latin typeface="微软雅黑" panose="020B0503020204020204" pitchFamily="34" charset="-122"/>
                <a:ea typeface="微软雅黑" panose="020B0503020204020204" pitchFamily="34" charset="-122"/>
              </a:rPr>
              <a:t>高世健</a:t>
            </a:r>
            <a:endParaRPr lang="en-US" altLang="zh-CN" sz="4000" b="1" spc="300" dirty="0">
              <a:solidFill>
                <a:srgbClr val="005CA7"/>
              </a:solidFill>
              <a:latin typeface="微软雅黑" panose="020B0503020204020204" pitchFamily="34" charset="-122"/>
              <a:ea typeface="微软雅黑" panose="020B0503020204020204" pitchFamily="34" charset="-122"/>
            </a:endParaRPr>
          </a:p>
          <a:p>
            <a:endParaRPr lang="en-US" altLang="zh-CN" sz="4000" b="1" spc="300" dirty="0">
              <a:solidFill>
                <a:srgbClr val="005CA7"/>
              </a:solidFill>
              <a:latin typeface="微软雅黑" panose="020B0503020204020204" pitchFamily="34" charset="-122"/>
              <a:ea typeface="微软雅黑" panose="020B0503020204020204" pitchFamily="34" charset="-122"/>
            </a:endParaRPr>
          </a:p>
          <a:p>
            <a:r>
              <a:rPr lang="zh-CN" altLang="en-US" sz="4000" b="1" spc="300" dirty="0">
                <a:solidFill>
                  <a:srgbClr val="005CA7"/>
                </a:solidFill>
                <a:latin typeface="微软雅黑" panose="020B0503020204020204" pitchFamily="34" charset="-122"/>
                <a:ea typeface="微软雅黑" panose="020B0503020204020204" pitchFamily="34" charset="-122"/>
              </a:rPr>
              <a:t>电气与信息工程学院</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3932475" y="571500"/>
            <a:ext cx="8259525"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561874"/>
            <a:ext cx="858582" cy="9626"/>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66819" y="300264"/>
            <a:ext cx="3257149" cy="523220"/>
            <a:chOff x="666819" y="300264"/>
            <a:chExt cx="3257149" cy="523220"/>
          </a:xfrm>
        </p:grpSpPr>
        <p:sp>
          <p:nvSpPr>
            <p:cNvPr id="35" name="圆角矩形 3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考研形势如何</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8868" y="890595"/>
            <a:ext cx="8442152" cy="5854153"/>
          </a:xfrm>
          <a:prstGeom prst="rect">
            <a:avLst/>
          </a:prstGeom>
        </p:spPr>
      </p:pic>
      <p:sp>
        <p:nvSpPr>
          <p:cNvPr id="4" name="矩形 3"/>
          <p:cNvSpPr/>
          <p:nvPr/>
        </p:nvSpPr>
        <p:spPr>
          <a:xfrm>
            <a:off x="3826932" y="3590488"/>
            <a:ext cx="5905545" cy="5285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732476" y="2072081"/>
            <a:ext cx="2238613" cy="15184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0" y="1308683"/>
            <a:ext cx="3758868" cy="4893647"/>
          </a:xfrm>
          <a:prstGeom prst="rect">
            <a:avLst/>
          </a:prstGeom>
          <a:noFill/>
        </p:spPr>
        <p:txBody>
          <a:bodyPr wrap="square" rtlCol="0">
            <a:spAutoFit/>
          </a:bodyPr>
          <a:lstStyle/>
          <a:p>
            <a:pPr marL="285750" indent="-285750">
              <a:buFont typeface="Wingdings" pitchFamily="2" charset="2"/>
              <a:buChar char="ü"/>
            </a:pPr>
            <a:r>
              <a:rPr lang="zh-CN" altLang="en-US" sz="2400" b="1" dirty="0" smtClean="0">
                <a:solidFill>
                  <a:schemeClr val="accent5">
                    <a:lumMod val="75000"/>
                  </a:schemeClr>
                </a:solidFill>
                <a:latin typeface="微软雅黑" pitchFamily="34" charset="-122"/>
                <a:ea typeface="微软雅黑" pitchFamily="34" charset="-122"/>
              </a:rPr>
              <a:t>英语、政治满分</a:t>
            </a:r>
            <a:r>
              <a:rPr lang="en-US" altLang="zh-CN" sz="2400" b="1" dirty="0" smtClean="0">
                <a:solidFill>
                  <a:schemeClr val="accent5">
                    <a:lumMod val="75000"/>
                  </a:schemeClr>
                </a:solidFill>
                <a:latin typeface="微软雅黑" pitchFamily="34" charset="-122"/>
                <a:ea typeface="微软雅黑" pitchFamily="34" charset="-122"/>
              </a:rPr>
              <a:t>100</a:t>
            </a:r>
          </a:p>
          <a:p>
            <a:pPr marL="285750" indent="-285750">
              <a:buFont typeface="Wingdings" pitchFamily="2" charset="2"/>
              <a:buChar char="ü"/>
            </a:pPr>
            <a:r>
              <a:rPr lang="zh-CN" altLang="en-US" sz="2400" b="1" dirty="0" smtClean="0">
                <a:solidFill>
                  <a:schemeClr val="accent5">
                    <a:lumMod val="75000"/>
                  </a:schemeClr>
                </a:solidFill>
                <a:latin typeface="微软雅黑" pitchFamily="34" charset="-122"/>
                <a:ea typeface="微软雅黑" pitchFamily="34" charset="-122"/>
              </a:rPr>
              <a:t>数学、专业课满分</a:t>
            </a:r>
            <a:r>
              <a:rPr lang="en-US" altLang="zh-CN" sz="2400" b="1" dirty="0" smtClean="0">
                <a:solidFill>
                  <a:schemeClr val="accent5">
                    <a:lumMod val="75000"/>
                  </a:schemeClr>
                </a:solidFill>
                <a:latin typeface="微软雅黑" pitchFamily="34" charset="-122"/>
                <a:ea typeface="微软雅黑" pitchFamily="34" charset="-122"/>
              </a:rPr>
              <a:t>150</a:t>
            </a:r>
          </a:p>
          <a:p>
            <a:pPr marL="285750" indent="-285750">
              <a:buFont typeface="Wingdings" pitchFamily="2" charset="2"/>
              <a:buChar char="ü"/>
            </a:pPr>
            <a:r>
              <a:rPr lang="zh-CN" altLang="en-US" sz="2400" b="1" dirty="0" smtClean="0">
                <a:solidFill>
                  <a:schemeClr val="accent5">
                    <a:lumMod val="75000"/>
                  </a:schemeClr>
                </a:solidFill>
                <a:latin typeface="微软雅黑" pitchFamily="34" charset="-122"/>
                <a:ea typeface="微软雅黑" pitchFamily="34" charset="-122"/>
              </a:rPr>
              <a:t>总线需过线</a:t>
            </a:r>
            <a:endParaRPr lang="en-US" altLang="zh-CN" sz="2400" b="1" dirty="0" smtClean="0">
              <a:solidFill>
                <a:schemeClr val="accent5">
                  <a:lumMod val="75000"/>
                </a:schemeClr>
              </a:solidFill>
              <a:latin typeface="微软雅黑" pitchFamily="34" charset="-122"/>
              <a:ea typeface="微软雅黑" pitchFamily="34" charset="-122"/>
            </a:endParaRPr>
          </a:p>
          <a:p>
            <a:pPr marL="285750" indent="-285750">
              <a:buFont typeface="Wingdings" pitchFamily="2" charset="2"/>
              <a:buChar char="ü"/>
            </a:pPr>
            <a:r>
              <a:rPr lang="zh-CN" altLang="en-US" sz="2400" b="1" dirty="0" smtClean="0">
                <a:solidFill>
                  <a:schemeClr val="accent5">
                    <a:lumMod val="75000"/>
                  </a:schemeClr>
                </a:solidFill>
                <a:latin typeface="微软雅黑" pitchFamily="34" charset="-122"/>
                <a:ea typeface="微软雅黑" pitchFamily="34" charset="-122"/>
              </a:rPr>
              <a:t>单科需过线</a:t>
            </a:r>
            <a:endParaRPr lang="en-US" altLang="zh-CN" sz="2400" b="1" dirty="0" smtClean="0">
              <a:solidFill>
                <a:schemeClr val="accent5">
                  <a:lumMod val="75000"/>
                </a:schemeClr>
              </a:solidFill>
              <a:latin typeface="微软雅黑" pitchFamily="34" charset="-122"/>
              <a:ea typeface="微软雅黑" pitchFamily="34" charset="-122"/>
            </a:endParaRPr>
          </a:p>
          <a:p>
            <a:pPr marL="285750" indent="-285750">
              <a:buFont typeface="Wingdings" pitchFamily="2" charset="2"/>
              <a:buChar char="ü"/>
            </a:pPr>
            <a:r>
              <a:rPr lang="zh-CN" altLang="en-US" sz="2400" b="1" dirty="0" smtClean="0">
                <a:solidFill>
                  <a:schemeClr val="accent5">
                    <a:lumMod val="75000"/>
                  </a:schemeClr>
                </a:solidFill>
                <a:latin typeface="微软雅黑" pitchFamily="34" charset="-122"/>
                <a:ea typeface="微软雅黑" pitchFamily="34" charset="-122"/>
              </a:rPr>
              <a:t>不是过线就</a:t>
            </a:r>
            <a:r>
              <a:rPr lang="en-US" altLang="zh-CN" sz="2400" b="1" dirty="0" smtClean="0">
                <a:solidFill>
                  <a:schemeClr val="accent5">
                    <a:lumMod val="75000"/>
                  </a:schemeClr>
                </a:solidFill>
                <a:latin typeface="微软雅黑" pitchFamily="34" charset="-122"/>
                <a:ea typeface="微软雅黑" pitchFamily="34" charset="-122"/>
              </a:rPr>
              <a:t>OK</a:t>
            </a:r>
            <a:r>
              <a:rPr lang="zh-CN" altLang="en-US" sz="2400" b="1" dirty="0" smtClean="0">
                <a:solidFill>
                  <a:schemeClr val="accent5">
                    <a:lumMod val="75000"/>
                  </a:schemeClr>
                </a:solidFill>
                <a:latin typeface="微软雅黑" pitchFamily="34" charset="-122"/>
                <a:ea typeface="微软雅黑" pitchFamily="34" charset="-122"/>
              </a:rPr>
              <a:t>，还需排名在招生人数*复试比例范围之内（复试比例在</a:t>
            </a:r>
            <a:r>
              <a:rPr lang="en-US" altLang="zh-CN" sz="2400" b="1" dirty="0" smtClean="0">
                <a:solidFill>
                  <a:schemeClr val="accent5">
                    <a:lumMod val="75000"/>
                  </a:schemeClr>
                </a:solidFill>
                <a:latin typeface="微软雅黑" pitchFamily="34" charset="-122"/>
                <a:ea typeface="微软雅黑" pitchFamily="34" charset="-122"/>
              </a:rPr>
              <a:t>1.2-1.5</a:t>
            </a:r>
            <a:r>
              <a:rPr lang="zh-CN" altLang="en-US" sz="2400" b="1" dirty="0" smtClean="0">
                <a:solidFill>
                  <a:schemeClr val="accent5">
                    <a:lumMod val="75000"/>
                  </a:schemeClr>
                </a:solidFill>
                <a:latin typeface="微软雅黑" pitchFamily="34" charset="-122"/>
                <a:ea typeface="微软雅黑" pitchFamily="34" charset="-122"/>
              </a:rPr>
              <a:t>左右）</a:t>
            </a:r>
            <a:endParaRPr lang="en-US" altLang="zh-CN" sz="2400" b="1" dirty="0" smtClean="0">
              <a:solidFill>
                <a:schemeClr val="accent5">
                  <a:lumMod val="75000"/>
                </a:schemeClr>
              </a:solidFill>
              <a:latin typeface="微软雅黑" pitchFamily="34" charset="-122"/>
              <a:ea typeface="微软雅黑" pitchFamily="34" charset="-122"/>
            </a:endParaRPr>
          </a:p>
          <a:p>
            <a:pPr marL="285750" indent="-285750">
              <a:buFont typeface="Wingdings" pitchFamily="2" charset="2"/>
              <a:buChar char="ü"/>
            </a:pPr>
            <a:r>
              <a:rPr lang="zh-CN" altLang="en-US" sz="2400" b="1" dirty="0" smtClean="0">
                <a:solidFill>
                  <a:schemeClr val="accent5">
                    <a:lumMod val="75000"/>
                  </a:schemeClr>
                </a:solidFill>
                <a:latin typeface="微软雅黑" pitchFamily="34" charset="-122"/>
                <a:ea typeface="微软雅黑" pitchFamily="34" charset="-122"/>
              </a:rPr>
              <a:t>复试可能会刷人</a:t>
            </a:r>
            <a:endParaRPr lang="en-US" altLang="zh-CN" sz="2400" b="1" dirty="0" smtClean="0">
              <a:solidFill>
                <a:schemeClr val="accent5">
                  <a:lumMod val="75000"/>
                </a:schemeClr>
              </a:solidFill>
              <a:latin typeface="微软雅黑" pitchFamily="34" charset="-122"/>
              <a:ea typeface="微软雅黑" pitchFamily="34" charset="-122"/>
            </a:endParaRPr>
          </a:p>
          <a:p>
            <a:pPr marL="285750" indent="-285750">
              <a:buFont typeface="Wingdings" pitchFamily="2" charset="2"/>
              <a:buChar char="ü"/>
            </a:pPr>
            <a:r>
              <a:rPr lang="zh-CN" altLang="en-US" sz="2400" b="1" dirty="0" smtClean="0">
                <a:solidFill>
                  <a:schemeClr val="accent5">
                    <a:lumMod val="75000"/>
                  </a:schemeClr>
                </a:solidFill>
                <a:latin typeface="微软雅黑" pitchFamily="34" charset="-122"/>
                <a:ea typeface="微软雅黑" pitchFamily="34" charset="-122"/>
              </a:rPr>
              <a:t>若排名过低，过线前提下可以调剂到其它学校</a:t>
            </a:r>
            <a:endParaRPr lang="en-US" altLang="zh-CN" sz="2400" b="1" dirty="0" smtClean="0">
              <a:solidFill>
                <a:schemeClr val="accent5">
                  <a:lumMod val="75000"/>
                </a:schemeClr>
              </a:solidFill>
              <a:latin typeface="微软雅黑" pitchFamily="34" charset="-122"/>
              <a:ea typeface="微软雅黑" pitchFamily="34" charset="-122"/>
            </a:endParaRPr>
          </a:p>
          <a:p>
            <a:pPr marL="285750" indent="-285750">
              <a:buFont typeface="Wingdings" pitchFamily="2" charset="2"/>
              <a:buChar char="ü"/>
            </a:pPr>
            <a:r>
              <a:rPr lang="zh-CN" altLang="en-US" sz="2400" b="1" dirty="0" smtClean="0">
                <a:solidFill>
                  <a:schemeClr val="accent5">
                    <a:lumMod val="75000"/>
                  </a:schemeClr>
                </a:solidFill>
                <a:latin typeface="微软雅黑" pitchFamily="34" charset="-122"/>
                <a:ea typeface="微软雅黑" pitchFamily="34" charset="-122"/>
              </a:rPr>
              <a:t>报考学校所在地区决定你是哪类考生</a:t>
            </a:r>
            <a:endParaRPr lang="zh-CN" altLang="en-US" sz="2400" b="1" dirty="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0025407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3932475" y="571500"/>
            <a:ext cx="8259525"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561874"/>
            <a:ext cx="858582" cy="9626"/>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66819" y="300264"/>
            <a:ext cx="3257149" cy="523220"/>
            <a:chOff x="666819" y="300264"/>
            <a:chExt cx="3257149" cy="523220"/>
          </a:xfrm>
        </p:grpSpPr>
        <p:sp>
          <p:nvSpPr>
            <p:cNvPr id="35" name="圆角矩形 3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考研形势如何</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291" y="947955"/>
            <a:ext cx="4629270" cy="587556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980" y="823483"/>
            <a:ext cx="4564792" cy="5911817"/>
          </a:xfrm>
          <a:prstGeom prst="rect">
            <a:avLst/>
          </a:prstGeom>
        </p:spPr>
      </p:pic>
      <p:sp>
        <p:nvSpPr>
          <p:cNvPr id="4" name="TextBox 3"/>
          <p:cNvSpPr txBox="1"/>
          <p:nvPr/>
        </p:nvSpPr>
        <p:spPr>
          <a:xfrm>
            <a:off x="5704514" y="2045363"/>
            <a:ext cx="1107996" cy="646331"/>
          </a:xfrm>
          <a:prstGeom prst="rect">
            <a:avLst/>
          </a:prstGeom>
          <a:noFill/>
        </p:spPr>
        <p:txBody>
          <a:bodyPr wrap="none" rtlCol="0">
            <a:spAutoFit/>
          </a:bodyPr>
          <a:lstStyle/>
          <a:p>
            <a:r>
              <a:rPr lang="zh-CN" altLang="en-US" sz="3600" b="1" dirty="0" smtClean="0">
                <a:solidFill>
                  <a:schemeClr val="accent5">
                    <a:lumMod val="75000"/>
                  </a:schemeClr>
                </a:solidFill>
                <a:latin typeface="微软雅黑" pitchFamily="34" charset="-122"/>
                <a:ea typeface="微软雅黑" pitchFamily="34" charset="-122"/>
              </a:rPr>
              <a:t>高考</a:t>
            </a:r>
            <a:endParaRPr lang="zh-CN" altLang="en-US" sz="3600" b="1" dirty="0">
              <a:solidFill>
                <a:schemeClr val="accent5">
                  <a:lumMod val="75000"/>
                </a:schemeClr>
              </a:solidFill>
              <a:latin typeface="微软雅黑" pitchFamily="34" charset="-122"/>
              <a:ea typeface="微软雅黑" pitchFamily="34" charset="-122"/>
            </a:endParaRPr>
          </a:p>
        </p:txBody>
      </p:sp>
      <p:cxnSp>
        <p:nvCxnSpPr>
          <p:cNvPr id="6" name="直接箭头连接符 5"/>
          <p:cNvCxnSpPr/>
          <p:nvPr/>
        </p:nvCxnSpPr>
        <p:spPr>
          <a:xfrm flipH="1">
            <a:off x="5327009" y="2801923"/>
            <a:ext cx="1602297" cy="0"/>
          </a:xfrm>
          <a:prstGeom prst="straightConnector1">
            <a:avLst/>
          </a:prstGeom>
          <a:ln w="635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6125" y="3823828"/>
            <a:ext cx="1107996" cy="646331"/>
          </a:xfrm>
          <a:prstGeom prst="rect">
            <a:avLst/>
          </a:prstGeom>
          <a:noFill/>
        </p:spPr>
        <p:txBody>
          <a:bodyPr wrap="none" rtlCol="0">
            <a:spAutoFit/>
          </a:bodyPr>
          <a:lstStyle/>
          <a:p>
            <a:r>
              <a:rPr lang="zh-CN" altLang="en-US" sz="3600" b="1" dirty="0" smtClean="0">
                <a:solidFill>
                  <a:schemeClr val="accent5">
                    <a:lumMod val="75000"/>
                  </a:schemeClr>
                </a:solidFill>
                <a:latin typeface="微软雅黑" pitchFamily="34" charset="-122"/>
                <a:ea typeface="微软雅黑" pitchFamily="34" charset="-122"/>
              </a:rPr>
              <a:t>考研</a:t>
            </a:r>
            <a:endParaRPr lang="zh-CN" altLang="en-US" sz="3600" b="1" dirty="0">
              <a:solidFill>
                <a:schemeClr val="accent5">
                  <a:lumMod val="75000"/>
                </a:schemeClr>
              </a:solidFill>
              <a:latin typeface="微软雅黑" pitchFamily="34" charset="-122"/>
              <a:ea typeface="微软雅黑" pitchFamily="34" charset="-122"/>
            </a:endParaRPr>
          </a:p>
        </p:txBody>
      </p:sp>
      <p:cxnSp>
        <p:nvCxnSpPr>
          <p:cNvPr id="8" name="直接箭头连接符 7"/>
          <p:cNvCxnSpPr/>
          <p:nvPr/>
        </p:nvCxnSpPr>
        <p:spPr>
          <a:xfrm>
            <a:off x="5494789" y="4571999"/>
            <a:ext cx="1384183" cy="16778"/>
          </a:xfrm>
          <a:prstGeom prst="straightConnector1">
            <a:avLst/>
          </a:prstGeom>
          <a:ln w="635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89889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p:nvPr/>
        </p:nvCxnSpPr>
        <p:spPr>
          <a:xfrm>
            <a:off x="8380851" y="3778926"/>
            <a:ext cx="2700790"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40880" y="3723724"/>
            <a:ext cx="2700790"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p:cNvGrpSpPr/>
          <p:nvPr/>
        </p:nvGrpSpPr>
        <p:grpSpPr>
          <a:xfrm>
            <a:off x="975451" y="1983486"/>
            <a:ext cx="3411167" cy="1646597"/>
            <a:chOff x="1112070" y="2157508"/>
            <a:chExt cx="3411167" cy="1646597"/>
          </a:xfrm>
        </p:grpSpPr>
        <p:sp>
          <p:nvSpPr>
            <p:cNvPr id="30" name="椭圆 29"/>
            <p:cNvSpPr/>
            <p:nvPr/>
          </p:nvSpPr>
          <p:spPr>
            <a:xfrm>
              <a:off x="1112070" y="2333881"/>
              <a:ext cx="410685" cy="4106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p>
          </p:txBody>
        </p:sp>
        <p:grpSp>
          <p:nvGrpSpPr>
            <p:cNvPr id="58" name="组合 57"/>
            <p:cNvGrpSpPr/>
            <p:nvPr/>
          </p:nvGrpSpPr>
          <p:grpSpPr>
            <a:xfrm>
              <a:off x="1657346" y="2157508"/>
              <a:ext cx="2865891" cy="1646597"/>
              <a:chOff x="1141367" y="1317796"/>
              <a:chExt cx="2865891" cy="1646597"/>
            </a:xfrm>
          </p:grpSpPr>
          <p:sp>
            <p:nvSpPr>
              <p:cNvPr id="59" name="TextBox 76"/>
              <p:cNvSpPr txBox="1"/>
              <p:nvPr/>
            </p:nvSpPr>
            <p:spPr>
              <a:xfrm>
                <a:off x="1141367" y="1317796"/>
                <a:ext cx="2492982"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000" dirty="0" smtClean="0">
                    <a:solidFill>
                      <a:schemeClr val="accent5">
                        <a:lumMod val="75000"/>
                      </a:schemeClr>
                    </a:solidFill>
                  </a:rPr>
                  <a:t>考研人数爆炸式增长</a:t>
                </a:r>
                <a:endParaRPr lang="zh-CN" altLang="en-US" sz="2000" dirty="0">
                  <a:solidFill>
                    <a:schemeClr val="accent5">
                      <a:lumMod val="75000"/>
                    </a:schemeClr>
                  </a:solidFill>
                </a:endParaRPr>
              </a:p>
            </p:txBody>
          </p:sp>
          <p:sp>
            <p:nvSpPr>
              <p:cNvPr id="60" name="矩形 59"/>
              <p:cNvSpPr/>
              <p:nvPr/>
            </p:nvSpPr>
            <p:spPr>
              <a:xfrm>
                <a:off x="1141367" y="1625569"/>
                <a:ext cx="2865891" cy="1338824"/>
              </a:xfrm>
              <a:prstGeom prst="rect">
                <a:avLst/>
              </a:prstGeom>
            </p:spPr>
            <p:txBody>
              <a:bodyPr wrap="square" lIns="91436" tIns="45718" rIns="91436" bIns="45718">
                <a:spAutoFit/>
              </a:bodyPr>
              <a:lstStyle/>
              <a:p>
                <a:pPr>
                  <a:lnSpc>
                    <a:spcPct val="150000"/>
                  </a:lnSpc>
                </a:pP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本科生烂大街，研究生也会随之贬值，直接工作？还是参与内卷</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grpSp>
      <p:grpSp>
        <p:nvGrpSpPr>
          <p:cNvPr id="70" name="组合 69"/>
          <p:cNvGrpSpPr/>
          <p:nvPr/>
        </p:nvGrpSpPr>
        <p:grpSpPr>
          <a:xfrm>
            <a:off x="975451" y="4581037"/>
            <a:ext cx="3411167" cy="1722098"/>
            <a:chOff x="1112070" y="4260036"/>
            <a:chExt cx="3411167" cy="1722098"/>
          </a:xfrm>
        </p:grpSpPr>
        <p:sp>
          <p:nvSpPr>
            <p:cNvPr id="32" name="椭圆 31"/>
            <p:cNvSpPr/>
            <p:nvPr/>
          </p:nvSpPr>
          <p:spPr>
            <a:xfrm>
              <a:off x="1112070" y="4378512"/>
              <a:ext cx="410685" cy="4106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rmAutofit fontScale="85000" lnSpcReduction="20000"/>
            </a:bodyPr>
            <a:lstStyle/>
            <a:p>
              <a:pPr algn="ctr"/>
              <a:r>
                <a:rPr lang="en-US" altLang="zh-CN" b="1" dirty="0" smtClean="0">
                  <a:latin typeface="微软雅黑" panose="020B0503020204020204" pitchFamily="34" charset="-122"/>
                  <a:ea typeface="微软雅黑" panose="020B0503020204020204" pitchFamily="34" charset="-122"/>
                </a:rPr>
                <a:t>3</a:t>
              </a:r>
              <a:endParaRPr lang="en-US" altLang="zh-CN" b="1" dirty="0">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657346" y="4260036"/>
              <a:ext cx="2865891" cy="1722098"/>
              <a:chOff x="1141367" y="1317796"/>
              <a:chExt cx="2865891" cy="1722098"/>
            </a:xfrm>
          </p:grpSpPr>
          <p:sp>
            <p:nvSpPr>
              <p:cNvPr id="62" name="TextBox 76"/>
              <p:cNvSpPr txBox="1"/>
              <p:nvPr/>
            </p:nvSpPr>
            <p:spPr>
              <a:xfrm>
                <a:off x="1141367" y="1317796"/>
                <a:ext cx="2749463"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000" dirty="0" smtClean="0">
                    <a:solidFill>
                      <a:schemeClr val="accent5">
                        <a:lumMod val="75000"/>
                      </a:schemeClr>
                    </a:solidFill>
                  </a:rPr>
                  <a:t>硕士招生规模逐年扩大</a:t>
                </a:r>
                <a:endParaRPr lang="zh-CN" altLang="en-US" sz="2000" dirty="0">
                  <a:solidFill>
                    <a:schemeClr val="accent5">
                      <a:lumMod val="75000"/>
                    </a:schemeClr>
                  </a:solidFill>
                </a:endParaRPr>
              </a:p>
            </p:txBody>
          </p:sp>
          <p:sp>
            <p:nvSpPr>
              <p:cNvPr id="63" name="矩形 62"/>
              <p:cNvSpPr/>
              <p:nvPr/>
            </p:nvSpPr>
            <p:spPr>
              <a:xfrm>
                <a:off x="1141367" y="1701070"/>
                <a:ext cx="2865891" cy="1338824"/>
              </a:xfrm>
              <a:prstGeom prst="rect">
                <a:avLst/>
              </a:prstGeom>
            </p:spPr>
            <p:txBody>
              <a:bodyPr wrap="square" lIns="91436" tIns="45718" rIns="91436" bIns="45718">
                <a:spAutoFit/>
              </a:bodyPr>
              <a:lstStyle/>
              <a:p>
                <a:pPr>
                  <a:lnSpc>
                    <a:spcPct val="150000"/>
                  </a:lnSpc>
                </a:pP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2020</a:t>
                </a: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年比</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2019</a:t>
                </a: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年扩招</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18.9</a:t>
                </a: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万人，</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2021</a:t>
                </a: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年比</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2020</a:t>
                </a: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年再扩招</a:t>
                </a:r>
                <a:r>
                  <a:rPr lang="en-US" altLang="zh-CN" dirty="0" smtClean="0">
                    <a:solidFill>
                      <a:schemeClr val="bg2">
                        <a:lumMod val="50000"/>
                      </a:schemeClr>
                    </a:solidFill>
                    <a:latin typeface="微软雅黑" panose="020B0503020204020204" pitchFamily="34" charset="-122"/>
                    <a:ea typeface="微软雅黑" panose="020B0503020204020204" pitchFamily="34" charset="-122"/>
                  </a:rPr>
                  <a:t>6.6</a:t>
                </a: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万人</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grpSp>
      <p:grpSp>
        <p:nvGrpSpPr>
          <p:cNvPr id="2" name="组合 1"/>
          <p:cNvGrpSpPr/>
          <p:nvPr/>
        </p:nvGrpSpPr>
        <p:grpSpPr>
          <a:xfrm>
            <a:off x="7568271" y="1979200"/>
            <a:ext cx="3582351" cy="1639433"/>
            <a:chOff x="7313074" y="2155333"/>
            <a:chExt cx="3582351" cy="1639433"/>
          </a:xfrm>
        </p:grpSpPr>
        <p:sp>
          <p:nvSpPr>
            <p:cNvPr id="31" name="椭圆 30"/>
            <p:cNvSpPr/>
            <p:nvPr/>
          </p:nvSpPr>
          <p:spPr>
            <a:xfrm>
              <a:off x="10484740" y="2333881"/>
              <a:ext cx="410685" cy="4106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rmAutofit fontScale="85000" lnSpcReduction="20000"/>
            </a:bodyPr>
            <a:lstStyle/>
            <a:p>
              <a:pPr algn="ctr"/>
              <a:r>
                <a:rPr lang="en-US" altLang="zh-CN" b="1" dirty="0" smtClean="0">
                  <a:latin typeface="微软雅黑" panose="020B0503020204020204" pitchFamily="34" charset="-122"/>
                  <a:ea typeface="微软雅黑" panose="020B0503020204020204" pitchFamily="34" charset="-122"/>
                </a:rPr>
                <a:t>2</a:t>
              </a:r>
              <a:endParaRPr lang="en-US" altLang="zh-CN" b="1" dirty="0">
                <a:latin typeface="微软雅黑" panose="020B0503020204020204" pitchFamily="34" charset="-122"/>
                <a:ea typeface="微软雅黑" panose="020B0503020204020204" pitchFamily="34" charset="-122"/>
              </a:endParaRPr>
            </a:p>
          </p:txBody>
        </p:sp>
        <p:grpSp>
          <p:nvGrpSpPr>
            <p:cNvPr id="64" name="组合 63"/>
            <p:cNvGrpSpPr/>
            <p:nvPr/>
          </p:nvGrpSpPr>
          <p:grpSpPr>
            <a:xfrm>
              <a:off x="7313074" y="2155333"/>
              <a:ext cx="3005943" cy="1639433"/>
              <a:chOff x="1009781" y="1324960"/>
              <a:chExt cx="3005943" cy="1639433"/>
            </a:xfrm>
          </p:grpSpPr>
          <p:sp>
            <p:nvSpPr>
              <p:cNvPr id="65" name="TextBox 76"/>
              <p:cNvSpPr txBox="1"/>
              <p:nvPr/>
            </p:nvSpPr>
            <p:spPr>
              <a:xfrm>
                <a:off x="1009781" y="1324960"/>
                <a:ext cx="3005943"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pPr algn="r"/>
                <a:r>
                  <a:rPr lang="zh-CN" altLang="en-US" sz="2000" dirty="0" smtClean="0">
                    <a:solidFill>
                      <a:schemeClr val="accent5">
                        <a:lumMod val="75000"/>
                      </a:schemeClr>
                    </a:solidFill>
                  </a:rPr>
                  <a:t>二本考生上岸率越来越低</a:t>
                </a:r>
                <a:endParaRPr lang="zh-CN" altLang="en-US" sz="2000" dirty="0">
                  <a:solidFill>
                    <a:schemeClr val="accent5">
                      <a:lumMod val="75000"/>
                    </a:schemeClr>
                  </a:solidFill>
                </a:endParaRPr>
              </a:p>
            </p:txBody>
          </p:sp>
          <p:sp>
            <p:nvSpPr>
              <p:cNvPr id="66" name="矩形 65"/>
              <p:cNvSpPr/>
              <p:nvPr/>
            </p:nvSpPr>
            <p:spPr>
              <a:xfrm>
                <a:off x="1141367" y="1625569"/>
                <a:ext cx="2865891" cy="1338824"/>
              </a:xfrm>
              <a:prstGeom prst="rect">
                <a:avLst/>
              </a:prstGeom>
            </p:spPr>
            <p:txBody>
              <a:bodyPr wrap="square" lIns="91436" tIns="45718" rIns="91436" bIns="45718">
                <a:spAutoFit/>
              </a:bodyPr>
              <a:lstStyle/>
              <a:p>
                <a:pPr>
                  <a:lnSpc>
                    <a:spcPct val="150000"/>
                  </a:lnSpc>
                </a:pP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越来越多的双一流高校喜欢招收本校考生及保研生，外校生很难通过考试进去</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grpSp>
      <p:grpSp>
        <p:nvGrpSpPr>
          <p:cNvPr id="69" name="组合 68"/>
          <p:cNvGrpSpPr/>
          <p:nvPr/>
        </p:nvGrpSpPr>
        <p:grpSpPr>
          <a:xfrm>
            <a:off x="7559806" y="4555564"/>
            <a:ext cx="3590816" cy="1639433"/>
            <a:chOff x="7559805" y="4256946"/>
            <a:chExt cx="3590816" cy="1639433"/>
          </a:xfrm>
        </p:grpSpPr>
        <p:sp>
          <p:nvSpPr>
            <p:cNvPr id="33" name="椭圆 32"/>
            <p:cNvSpPr/>
            <p:nvPr/>
          </p:nvSpPr>
          <p:spPr>
            <a:xfrm>
              <a:off x="10739936" y="4388224"/>
              <a:ext cx="410685" cy="4106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rmAutofit fontScale="85000" lnSpcReduction="20000"/>
            </a:bodyPr>
            <a:lstStyle/>
            <a:p>
              <a:pPr algn="ctr"/>
              <a:r>
                <a:rPr lang="en-US" altLang="zh-CN" b="1" dirty="0" smtClean="0">
                  <a:latin typeface="微软雅黑" panose="020B0503020204020204" pitchFamily="34" charset="-122"/>
                  <a:ea typeface="微软雅黑" panose="020B0503020204020204" pitchFamily="34" charset="-122"/>
                </a:rPr>
                <a:t>4</a:t>
              </a:r>
              <a:endParaRPr lang="en-US" altLang="zh-CN" b="1"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7559805" y="4256946"/>
              <a:ext cx="3085822" cy="1639433"/>
              <a:chOff x="7720671" y="2307733"/>
              <a:chExt cx="3085822" cy="1639433"/>
            </a:xfrm>
          </p:grpSpPr>
          <p:sp>
            <p:nvSpPr>
              <p:cNvPr id="67" name="TextBox 76"/>
              <p:cNvSpPr txBox="1"/>
              <p:nvPr/>
            </p:nvSpPr>
            <p:spPr>
              <a:xfrm>
                <a:off x="7720671" y="2307733"/>
                <a:ext cx="3005943"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pPr algn="r"/>
                <a:r>
                  <a:rPr lang="zh-CN" altLang="en-US" sz="2000" dirty="0" smtClean="0">
                    <a:solidFill>
                      <a:schemeClr val="accent5">
                        <a:lumMod val="75000"/>
                      </a:schemeClr>
                    </a:solidFill>
                  </a:rPr>
                  <a:t>学术型硕士可能越来越少</a:t>
                </a:r>
                <a:endParaRPr lang="zh-CN" altLang="en-US" sz="2000" dirty="0">
                  <a:solidFill>
                    <a:schemeClr val="accent5">
                      <a:lumMod val="75000"/>
                    </a:schemeClr>
                  </a:solidFill>
                </a:endParaRPr>
              </a:p>
            </p:txBody>
          </p:sp>
          <p:sp>
            <p:nvSpPr>
              <p:cNvPr id="68" name="矩形 67"/>
              <p:cNvSpPr/>
              <p:nvPr/>
            </p:nvSpPr>
            <p:spPr>
              <a:xfrm>
                <a:off x="7729136" y="2608342"/>
                <a:ext cx="3077357" cy="1338824"/>
              </a:xfrm>
              <a:prstGeom prst="rect">
                <a:avLst/>
              </a:prstGeom>
            </p:spPr>
            <p:txBody>
              <a:bodyPr wrap="square" lIns="91436" tIns="45718" rIns="91436" bIns="45718">
                <a:spAutoFit/>
              </a:bodyPr>
              <a:lstStyle/>
              <a:p>
                <a:pPr>
                  <a:lnSpc>
                    <a:spcPct val="150000"/>
                  </a:lnSpc>
                </a:pP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复旦大学经济学院已宣布不再招收学术型硕士研究生，做科研只能直博</a:t>
                </a:r>
                <a:endParaRPr lang="en-US" altLang="zh-CN" dirty="0">
                  <a:solidFill>
                    <a:schemeClr val="bg2">
                      <a:lumMod val="50000"/>
                    </a:schemeClr>
                  </a:solidFill>
                  <a:latin typeface="微软雅黑" panose="020B0503020204020204" pitchFamily="34" charset="-122"/>
                  <a:ea typeface="微软雅黑" panose="020B0503020204020204" pitchFamily="34" charset="-122"/>
                </a:endParaRPr>
              </a:p>
            </p:txBody>
          </p:sp>
        </p:grpSp>
      </p:grpSp>
      <p:grpSp>
        <p:nvGrpSpPr>
          <p:cNvPr id="14" name="组合 13"/>
          <p:cNvGrpSpPr/>
          <p:nvPr/>
        </p:nvGrpSpPr>
        <p:grpSpPr>
          <a:xfrm>
            <a:off x="4481058" y="1979831"/>
            <a:ext cx="3229884" cy="3230843"/>
            <a:chOff x="4481058" y="1979831"/>
            <a:chExt cx="3229884" cy="3230843"/>
          </a:xfrm>
        </p:grpSpPr>
        <p:sp>
          <p:nvSpPr>
            <p:cNvPr id="5" name="任意多边形 77"/>
            <p:cNvSpPr/>
            <p:nvPr/>
          </p:nvSpPr>
          <p:spPr>
            <a:xfrm>
              <a:off x="5328004" y="2844441"/>
              <a:ext cx="1664366" cy="1497929"/>
            </a:xfrm>
            <a:custGeom>
              <a:avLst/>
              <a:gdLst>
                <a:gd name="T0" fmla="*/ 116 w 257"/>
                <a:gd name="T1" fmla="*/ 232 h 232"/>
                <a:gd name="T2" fmla="*/ 124 w 257"/>
                <a:gd name="T3" fmla="*/ 224 h 232"/>
                <a:gd name="T4" fmla="*/ 116 w 257"/>
                <a:gd name="T5" fmla="*/ 216 h 232"/>
                <a:gd name="T6" fmla="*/ 16 w 257"/>
                <a:gd name="T7" fmla="*/ 116 h 232"/>
                <a:gd name="T8" fmla="*/ 116 w 257"/>
                <a:gd name="T9" fmla="*/ 16 h 232"/>
                <a:gd name="T10" fmla="*/ 216 w 257"/>
                <a:gd name="T11" fmla="*/ 116 h 232"/>
                <a:gd name="T12" fmla="*/ 212 w 257"/>
                <a:gd name="T13" fmla="*/ 150 h 232"/>
                <a:gd name="T14" fmla="*/ 204 w 257"/>
                <a:gd name="T15" fmla="*/ 132 h 232"/>
                <a:gd name="T16" fmla="*/ 194 w 257"/>
                <a:gd name="T17" fmla="*/ 127 h 232"/>
                <a:gd name="T18" fmla="*/ 189 w 257"/>
                <a:gd name="T19" fmla="*/ 138 h 232"/>
                <a:gd name="T20" fmla="*/ 204 w 257"/>
                <a:gd name="T21" fmla="*/ 174 h 232"/>
                <a:gd name="T22" fmla="*/ 204 w 257"/>
                <a:gd name="T23" fmla="*/ 175 h 232"/>
                <a:gd name="T24" fmla="*/ 204 w 257"/>
                <a:gd name="T25" fmla="*/ 175 h 232"/>
                <a:gd name="T26" fmla="*/ 205 w 257"/>
                <a:gd name="T27" fmla="*/ 176 h 232"/>
                <a:gd name="T28" fmla="*/ 205 w 257"/>
                <a:gd name="T29" fmla="*/ 176 h 232"/>
                <a:gd name="T30" fmla="*/ 206 w 257"/>
                <a:gd name="T31" fmla="*/ 177 h 232"/>
                <a:gd name="T32" fmla="*/ 207 w 257"/>
                <a:gd name="T33" fmla="*/ 178 h 232"/>
                <a:gd name="T34" fmla="*/ 208 w 257"/>
                <a:gd name="T35" fmla="*/ 178 h 232"/>
                <a:gd name="T36" fmla="*/ 209 w 257"/>
                <a:gd name="T37" fmla="*/ 179 h 232"/>
                <a:gd name="T38" fmla="*/ 210 w 257"/>
                <a:gd name="T39" fmla="*/ 179 h 232"/>
                <a:gd name="T40" fmla="*/ 210 w 257"/>
                <a:gd name="T41" fmla="*/ 179 h 232"/>
                <a:gd name="T42" fmla="*/ 211 w 257"/>
                <a:gd name="T43" fmla="*/ 179 h 232"/>
                <a:gd name="T44" fmla="*/ 211 w 257"/>
                <a:gd name="T45" fmla="*/ 179 h 232"/>
                <a:gd name="T46" fmla="*/ 212 w 257"/>
                <a:gd name="T47" fmla="*/ 179 h 232"/>
                <a:gd name="T48" fmla="*/ 213 w 257"/>
                <a:gd name="T49" fmla="*/ 179 h 232"/>
                <a:gd name="T50" fmla="*/ 214 w 257"/>
                <a:gd name="T51" fmla="*/ 179 h 232"/>
                <a:gd name="T52" fmla="*/ 215 w 257"/>
                <a:gd name="T53" fmla="*/ 178 h 232"/>
                <a:gd name="T54" fmla="*/ 215 w 257"/>
                <a:gd name="T55" fmla="*/ 178 h 232"/>
                <a:gd name="T56" fmla="*/ 252 w 257"/>
                <a:gd name="T57" fmla="*/ 157 h 232"/>
                <a:gd name="T58" fmla="*/ 255 w 257"/>
                <a:gd name="T59" fmla="*/ 146 h 232"/>
                <a:gd name="T60" fmla="*/ 244 w 257"/>
                <a:gd name="T61" fmla="*/ 143 h 232"/>
                <a:gd name="T62" fmla="*/ 228 w 257"/>
                <a:gd name="T63" fmla="*/ 152 h 232"/>
                <a:gd name="T64" fmla="*/ 232 w 257"/>
                <a:gd name="T65" fmla="*/ 116 h 232"/>
                <a:gd name="T66" fmla="*/ 116 w 257"/>
                <a:gd name="T67" fmla="*/ 0 h 232"/>
                <a:gd name="T68" fmla="*/ 0 w 257"/>
                <a:gd name="T69" fmla="*/ 116 h 232"/>
                <a:gd name="T70" fmla="*/ 116 w 257"/>
                <a:gd name="T7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 h="232">
                  <a:moveTo>
                    <a:pt x="116" y="232"/>
                  </a:moveTo>
                  <a:cubicBezTo>
                    <a:pt x="121" y="232"/>
                    <a:pt x="124" y="229"/>
                    <a:pt x="124" y="224"/>
                  </a:cubicBezTo>
                  <a:cubicBezTo>
                    <a:pt x="124" y="220"/>
                    <a:pt x="121" y="216"/>
                    <a:pt x="116" y="216"/>
                  </a:cubicBezTo>
                  <a:cubicBezTo>
                    <a:pt x="61" y="216"/>
                    <a:pt x="16" y="171"/>
                    <a:pt x="16" y="116"/>
                  </a:cubicBezTo>
                  <a:cubicBezTo>
                    <a:pt x="16" y="61"/>
                    <a:pt x="61" y="16"/>
                    <a:pt x="116" y="16"/>
                  </a:cubicBezTo>
                  <a:cubicBezTo>
                    <a:pt x="171" y="16"/>
                    <a:pt x="216" y="61"/>
                    <a:pt x="216" y="116"/>
                  </a:cubicBezTo>
                  <a:cubicBezTo>
                    <a:pt x="216" y="117"/>
                    <a:pt x="217" y="134"/>
                    <a:pt x="212" y="150"/>
                  </a:cubicBezTo>
                  <a:cubicBezTo>
                    <a:pt x="204" y="132"/>
                    <a:pt x="204" y="132"/>
                    <a:pt x="204" y="132"/>
                  </a:cubicBezTo>
                  <a:cubicBezTo>
                    <a:pt x="202" y="128"/>
                    <a:pt x="198" y="126"/>
                    <a:pt x="194" y="127"/>
                  </a:cubicBezTo>
                  <a:cubicBezTo>
                    <a:pt x="189" y="129"/>
                    <a:pt x="187" y="134"/>
                    <a:pt x="189" y="138"/>
                  </a:cubicBezTo>
                  <a:cubicBezTo>
                    <a:pt x="204" y="174"/>
                    <a:pt x="204" y="174"/>
                    <a:pt x="204" y="174"/>
                  </a:cubicBezTo>
                  <a:cubicBezTo>
                    <a:pt x="204" y="174"/>
                    <a:pt x="204" y="174"/>
                    <a:pt x="204" y="175"/>
                  </a:cubicBezTo>
                  <a:cubicBezTo>
                    <a:pt x="204" y="175"/>
                    <a:pt x="204" y="175"/>
                    <a:pt x="204" y="175"/>
                  </a:cubicBezTo>
                  <a:cubicBezTo>
                    <a:pt x="204" y="175"/>
                    <a:pt x="204" y="175"/>
                    <a:pt x="205" y="176"/>
                  </a:cubicBezTo>
                  <a:cubicBezTo>
                    <a:pt x="205" y="176"/>
                    <a:pt x="205" y="176"/>
                    <a:pt x="205" y="176"/>
                  </a:cubicBezTo>
                  <a:cubicBezTo>
                    <a:pt x="205" y="177"/>
                    <a:pt x="206" y="177"/>
                    <a:pt x="206" y="177"/>
                  </a:cubicBezTo>
                  <a:cubicBezTo>
                    <a:pt x="206" y="177"/>
                    <a:pt x="207" y="178"/>
                    <a:pt x="207" y="178"/>
                  </a:cubicBezTo>
                  <a:cubicBezTo>
                    <a:pt x="207" y="178"/>
                    <a:pt x="207" y="178"/>
                    <a:pt x="208" y="178"/>
                  </a:cubicBezTo>
                  <a:cubicBezTo>
                    <a:pt x="208" y="178"/>
                    <a:pt x="208" y="179"/>
                    <a:pt x="209" y="179"/>
                  </a:cubicBezTo>
                  <a:cubicBezTo>
                    <a:pt x="209" y="179"/>
                    <a:pt x="209" y="179"/>
                    <a:pt x="210" y="179"/>
                  </a:cubicBezTo>
                  <a:cubicBezTo>
                    <a:pt x="210" y="179"/>
                    <a:pt x="210" y="179"/>
                    <a:pt x="210" y="179"/>
                  </a:cubicBezTo>
                  <a:cubicBezTo>
                    <a:pt x="211" y="179"/>
                    <a:pt x="211" y="179"/>
                    <a:pt x="211" y="179"/>
                  </a:cubicBezTo>
                  <a:cubicBezTo>
                    <a:pt x="211" y="179"/>
                    <a:pt x="211" y="179"/>
                    <a:pt x="211" y="179"/>
                  </a:cubicBezTo>
                  <a:cubicBezTo>
                    <a:pt x="211" y="179"/>
                    <a:pt x="212" y="179"/>
                    <a:pt x="212" y="179"/>
                  </a:cubicBezTo>
                  <a:cubicBezTo>
                    <a:pt x="212" y="179"/>
                    <a:pt x="213" y="179"/>
                    <a:pt x="213" y="179"/>
                  </a:cubicBezTo>
                  <a:cubicBezTo>
                    <a:pt x="213" y="179"/>
                    <a:pt x="214" y="179"/>
                    <a:pt x="214" y="179"/>
                  </a:cubicBezTo>
                  <a:cubicBezTo>
                    <a:pt x="214" y="178"/>
                    <a:pt x="215" y="178"/>
                    <a:pt x="215" y="178"/>
                  </a:cubicBezTo>
                  <a:cubicBezTo>
                    <a:pt x="215" y="178"/>
                    <a:pt x="215" y="178"/>
                    <a:pt x="215" y="178"/>
                  </a:cubicBezTo>
                  <a:cubicBezTo>
                    <a:pt x="252" y="157"/>
                    <a:pt x="252" y="157"/>
                    <a:pt x="252" y="157"/>
                  </a:cubicBezTo>
                  <a:cubicBezTo>
                    <a:pt x="256" y="154"/>
                    <a:pt x="257" y="149"/>
                    <a:pt x="255" y="146"/>
                  </a:cubicBezTo>
                  <a:cubicBezTo>
                    <a:pt x="253" y="142"/>
                    <a:pt x="248" y="140"/>
                    <a:pt x="244" y="143"/>
                  </a:cubicBezTo>
                  <a:cubicBezTo>
                    <a:pt x="228" y="152"/>
                    <a:pt x="228" y="152"/>
                    <a:pt x="228" y="152"/>
                  </a:cubicBezTo>
                  <a:cubicBezTo>
                    <a:pt x="233" y="134"/>
                    <a:pt x="232" y="117"/>
                    <a:pt x="232" y="116"/>
                  </a:cubicBezTo>
                  <a:cubicBezTo>
                    <a:pt x="232" y="52"/>
                    <a:pt x="180" y="0"/>
                    <a:pt x="116" y="0"/>
                  </a:cubicBezTo>
                  <a:cubicBezTo>
                    <a:pt x="52" y="0"/>
                    <a:pt x="0" y="52"/>
                    <a:pt x="0" y="116"/>
                  </a:cubicBezTo>
                  <a:cubicBezTo>
                    <a:pt x="0" y="180"/>
                    <a:pt x="52" y="232"/>
                    <a:pt x="116" y="23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p>
          </p:txBody>
        </p:sp>
        <p:sp>
          <p:nvSpPr>
            <p:cNvPr id="15" name="矩形 14"/>
            <p:cNvSpPr/>
            <p:nvPr/>
          </p:nvSpPr>
          <p:spPr>
            <a:xfrm>
              <a:off x="5648366" y="3265240"/>
              <a:ext cx="858077" cy="636638"/>
            </a:xfrm>
            <a:prstGeom prst="rect">
              <a:avLst/>
            </a:prstGeom>
          </p:spPr>
          <p:txBody>
            <a:bodyPr wrap="none" anchor="ctr">
              <a:noAutofit/>
            </a:bodyPr>
            <a:lstStyle/>
            <a:p>
              <a:pPr algn="ctr"/>
              <a:r>
                <a:rPr lang="zh-CN" altLang="en-US" sz="2400" b="1" dirty="0" smtClean="0">
                  <a:solidFill>
                    <a:srgbClr val="005CA7"/>
                  </a:solidFill>
                  <a:latin typeface="微软雅黑" panose="020B0503020204020204" pitchFamily="34" charset="-122"/>
                  <a:ea typeface="微软雅黑" panose="020B0503020204020204" pitchFamily="34" charset="-122"/>
                </a:rPr>
                <a:t>四大</a:t>
              </a:r>
              <a:endParaRPr lang="en-US" altLang="zh-CN" sz="2400" b="1" dirty="0" smtClean="0">
                <a:solidFill>
                  <a:srgbClr val="005CA7"/>
                </a:solidFill>
                <a:latin typeface="微软雅黑" panose="020B0503020204020204" pitchFamily="34" charset="-122"/>
                <a:ea typeface="微软雅黑" panose="020B0503020204020204" pitchFamily="34" charset="-122"/>
              </a:endParaRPr>
            </a:p>
            <a:p>
              <a:pPr algn="ctr"/>
              <a:r>
                <a:rPr lang="zh-CN" altLang="en-US" sz="2400" b="1" dirty="0" smtClean="0">
                  <a:solidFill>
                    <a:srgbClr val="005CA7"/>
                  </a:solidFill>
                  <a:latin typeface="微软雅黑" panose="020B0503020204020204" pitchFamily="34" charset="-122"/>
                  <a:ea typeface="微软雅黑" panose="020B0503020204020204" pitchFamily="34" charset="-122"/>
                </a:rPr>
                <a:t>趋势</a:t>
              </a:r>
              <a:endParaRPr lang="zh-CN" altLang="en-US" sz="2400" b="1" dirty="0">
                <a:solidFill>
                  <a:srgbClr val="005CA7"/>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481058" y="1979831"/>
              <a:ext cx="1900135" cy="1596415"/>
              <a:chOff x="4481058" y="1979831"/>
              <a:chExt cx="1900135" cy="1596415"/>
            </a:xfrm>
          </p:grpSpPr>
          <p:sp>
            <p:nvSpPr>
              <p:cNvPr id="6" name="任意多边形 2"/>
              <p:cNvSpPr/>
              <p:nvPr/>
            </p:nvSpPr>
            <p:spPr>
              <a:xfrm rot="10800000">
                <a:off x="4481058" y="1979831"/>
                <a:ext cx="1900135" cy="1596415"/>
              </a:xfrm>
              <a:custGeom>
                <a:avLst/>
                <a:gdLst>
                  <a:gd name="connsiteX0" fmla="*/ 370825 w 2466521"/>
                  <a:gd name="connsiteY0" fmla="*/ 2072270 h 2072270"/>
                  <a:gd name="connsiteX1" fmla="*/ 303147 w 2466521"/>
                  <a:gd name="connsiteY1" fmla="*/ 2068853 h 2072270"/>
                  <a:gd name="connsiteX2" fmla="*/ 284239 w 2466521"/>
                  <a:gd name="connsiteY2" fmla="*/ 2066281 h 2072270"/>
                  <a:gd name="connsiteX3" fmla="*/ 47099 w 2466521"/>
                  <a:gd name="connsiteY3" fmla="*/ 1877727 h 2072270"/>
                  <a:gd name="connsiteX4" fmla="*/ 62381 w 2466521"/>
                  <a:gd name="connsiteY4" fmla="*/ 1481505 h 2072270"/>
                  <a:gd name="connsiteX5" fmla="*/ 215929 w 2466521"/>
                  <a:gd name="connsiteY5" fmla="*/ 1344762 h 2072270"/>
                  <a:gd name="connsiteX6" fmla="*/ 307716 w 2466521"/>
                  <a:gd name="connsiteY6" fmla="*/ 1313682 h 2072270"/>
                  <a:gd name="connsiteX7" fmla="*/ 370825 w 2466521"/>
                  <a:gd name="connsiteY7" fmla="*/ 1316868 h 2072270"/>
                  <a:gd name="connsiteX8" fmla="*/ 1705439 w 2466521"/>
                  <a:gd name="connsiteY8" fmla="*/ 112493 h 2072270"/>
                  <a:gd name="connsiteX9" fmla="*/ 1709142 w 2466521"/>
                  <a:gd name="connsiteY9" fmla="*/ 39163 h 2072270"/>
                  <a:gd name="connsiteX10" fmla="*/ 1718451 w 2466521"/>
                  <a:gd name="connsiteY10" fmla="*/ 53001 h 2072270"/>
                  <a:gd name="connsiteX11" fmla="*/ 1815545 w 2466521"/>
                  <a:gd name="connsiteY11" fmla="*/ 136486 h 2072270"/>
                  <a:gd name="connsiteX12" fmla="*/ 2300446 w 2466521"/>
                  <a:gd name="connsiteY12" fmla="*/ 155189 h 2072270"/>
                  <a:gd name="connsiteX13" fmla="*/ 2403682 w 2466521"/>
                  <a:gd name="connsiteY13" fmla="*/ 79431 h 2072270"/>
                  <a:gd name="connsiteX14" fmla="*/ 2466521 w 2466521"/>
                  <a:gd name="connsiteY14" fmla="*/ 0 h 2072270"/>
                  <a:gd name="connsiteX15" fmla="*/ 2456941 w 2466521"/>
                  <a:gd name="connsiteY15" fmla="*/ 189728 h 2072270"/>
                  <a:gd name="connsiteX16" fmla="*/ 370825 w 2466521"/>
                  <a:gd name="connsiteY16" fmla="*/ 2072270 h 207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66521" h="2072270">
                    <a:moveTo>
                      <a:pt x="370825" y="2072270"/>
                    </a:moveTo>
                    <a:lnTo>
                      <a:pt x="303147" y="2068853"/>
                    </a:lnTo>
                    <a:lnTo>
                      <a:pt x="284239" y="2066281"/>
                    </a:lnTo>
                    <a:cubicBezTo>
                      <a:pt x="184305" y="2038557"/>
                      <a:pt x="98017" y="1971400"/>
                      <a:pt x="47099" y="1877727"/>
                    </a:cubicBezTo>
                    <a:cubicBezTo>
                      <a:pt x="-20793" y="1752830"/>
                      <a:pt x="-14929" y="1600802"/>
                      <a:pt x="62381" y="1481505"/>
                    </a:cubicBezTo>
                    <a:cubicBezTo>
                      <a:pt x="101036" y="1421857"/>
                      <a:pt x="154456" y="1375169"/>
                      <a:pt x="215929" y="1344762"/>
                    </a:cubicBezTo>
                    <a:lnTo>
                      <a:pt x="307716" y="1313682"/>
                    </a:lnTo>
                    <a:lnTo>
                      <a:pt x="370825" y="1316868"/>
                    </a:lnTo>
                    <a:cubicBezTo>
                      <a:pt x="1065430" y="1316868"/>
                      <a:pt x="1636739" y="788972"/>
                      <a:pt x="1705439" y="112493"/>
                    </a:cubicBezTo>
                    <a:lnTo>
                      <a:pt x="1709142" y="39163"/>
                    </a:lnTo>
                    <a:lnTo>
                      <a:pt x="1718451" y="53001"/>
                    </a:lnTo>
                    <a:cubicBezTo>
                      <a:pt x="1746512" y="84662"/>
                      <a:pt x="1779046" y="112833"/>
                      <a:pt x="1815545" y="136486"/>
                    </a:cubicBezTo>
                    <a:cubicBezTo>
                      <a:pt x="1961542" y="231099"/>
                      <a:pt x="2147595" y="238275"/>
                      <a:pt x="2300446" y="155189"/>
                    </a:cubicBezTo>
                    <a:cubicBezTo>
                      <a:pt x="2338659" y="134418"/>
                      <a:pt x="2373266" y="108837"/>
                      <a:pt x="2403682" y="79431"/>
                    </a:cubicBezTo>
                    <a:lnTo>
                      <a:pt x="2466521" y="0"/>
                    </a:lnTo>
                    <a:lnTo>
                      <a:pt x="2456941" y="189728"/>
                    </a:lnTo>
                    <a:cubicBezTo>
                      <a:pt x="2349556" y="1247124"/>
                      <a:pt x="1456552" y="2072270"/>
                      <a:pt x="370825" y="2072270"/>
                    </a:cubicBezTo>
                    <a:close/>
                  </a:path>
                </a:pathLst>
              </a:cu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p>
            </p:txBody>
          </p:sp>
          <p:pic>
            <p:nvPicPr>
              <p:cNvPr id="72" name="图片 71"/>
              <p:cNvPicPr>
                <a:picLocks noChangeAspect="1"/>
              </p:cNvPicPr>
              <p:nvPr/>
            </p:nvPicPr>
            <p:blipFill>
              <a:blip r:embed="rId2" cstate="print"/>
              <a:stretch>
                <a:fillRect/>
              </a:stretch>
            </p:blipFill>
            <p:spPr>
              <a:xfrm>
                <a:off x="5731739" y="2105600"/>
                <a:ext cx="360462" cy="337454"/>
              </a:xfrm>
              <a:prstGeom prst="rect">
                <a:avLst/>
              </a:prstGeom>
            </p:spPr>
          </p:pic>
        </p:grpSp>
        <p:grpSp>
          <p:nvGrpSpPr>
            <p:cNvPr id="11" name="组合 10"/>
            <p:cNvGrpSpPr/>
            <p:nvPr/>
          </p:nvGrpSpPr>
          <p:grpSpPr>
            <a:xfrm>
              <a:off x="6276627" y="1996989"/>
              <a:ext cx="1434315" cy="1849054"/>
              <a:chOff x="6276627" y="1996989"/>
              <a:chExt cx="1434315" cy="1849054"/>
            </a:xfrm>
          </p:grpSpPr>
          <p:sp>
            <p:nvSpPr>
              <p:cNvPr id="7" name="任意多边形 3"/>
              <p:cNvSpPr/>
              <p:nvPr/>
            </p:nvSpPr>
            <p:spPr>
              <a:xfrm rot="10800000">
                <a:off x="6276627" y="1996989"/>
                <a:ext cx="1434315" cy="1849054"/>
              </a:xfrm>
              <a:custGeom>
                <a:avLst/>
                <a:gdLst>
                  <a:gd name="connsiteX0" fmla="*/ 1807547 w 1861852"/>
                  <a:gd name="connsiteY0" fmla="*/ 2400216 h 2400216"/>
                  <a:gd name="connsiteX1" fmla="*/ 1674335 w 1861852"/>
                  <a:gd name="connsiteY1" fmla="*/ 2379885 h 2400216"/>
                  <a:gd name="connsiteX2" fmla="*/ 0 w 1861852"/>
                  <a:gd name="connsiteY2" fmla="*/ 325545 h 2400216"/>
                  <a:gd name="connsiteX3" fmla="*/ 1464 w 1861852"/>
                  <a:gd name="connsiteY3" fmla="*/ 296556 h 2400216"/>
                  <a:gd name="connsiteX4" fmla="*/ 3139 w 1861852"/>
                  <a:gd name="connsiteY4" fmla="*/ 284239 h 2400216"/>
                  <a:gd name="connsiteX5" fmla="*/ 191693 w 1861852"/>
                  <a:gd name="connsiteY5" fmla="*/ 47099 h 2400216"/>
                  <a:gd name="connsiteX6" fmla="*/ 587915 w 1861852"/>
                  <a:gd name="connsiteY6" fmla="*/ 62381 h 2400216"/>
                  <a:gd name="connsiteX7" fmla="*/ 724658 w 1861852"/>
                  <a:gd name="connsiteY7" fmla="*/ 215929 h 2400216"/>
                  <a:gd name="connsiteX8" fmla="*/ 756229 w 1861852"/>
                  <a:gd name="connsiteY8" fmla="*/ 309165 h 2400216"/>
                  <a:gd name="connsiteX9" fmla="*/ 755402 w 1861852"/>
                  <a:gd name="connsiteY9" fmla="*/ 325545 h 2400216"/>
                  <a:gd name="connsiteX10" fmla="*/ 1826575 w 1861852"/>
                  <a:gd name="connsiteY10" fmla="*/ 1639830 h 2400216"/>
                  <a:gd name="connsiteX11" fmla="*/ 1861852 w 1861852"/>
                  <a:gd name="connsiteY11" fmla="*/ 1645214 h 2400216"/>
                  <a:gd name="connsiteX12" fmla="*/ 1799125 w 1861852"/>
                  <a:gd name="connsiteY12" fmla="*/ 1687413 h 2400216"/>
                  <a:gd name="connsiteX13" fmla="*/ 1715640 w 1861852"/>
                  <a:gd name="connsiteY13" fmla="*/ 1784507 h 2400216"/>
                  <a:gd name="connsiteX14" fmla="*/ 1696937 w 1861852"/>
                  <a:gd name="connsiteY14" fmla="*/ 2269408 h 2400216"/>
                  <a:gd name="connsiteX15" fmla="*/ 1772695 w 1861852"/>
                  <a:gd name="connsiteY15" fmla="*/ 2372644 h 2400216"/>
                  <a:gd name="connsiteX16" fmla="*/ 1807547 w 1861852"/>
                  <a:gd name="connsiteY16" fmla="*/ 2400216 h 240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1852" h="2400216">
                    <a:moveTo>
                      <a:pt x="1807547" y="2400216"/>
                    </a:moveTo>
                    <a:lnTo>
                      <a:pt x="1674335" y="2379885"/>
                    </a:lnTo>
                    <a:cubicBezTo>
                      <a:pt x="718794" y="2184353"/>
                      <a:pt x="0" y="1338891"/>
                      <a:pt x="0" y="325545"/>
                    </a:cubicBezTo>
                    <a:lnTo>
                      <a:pt x="1464" y="296556"/>
                    </a:lnTo>
                    <a:lnTo>
                      <a:pt x="3139" y="284239"/>
                    </a:lnTo>
                    <a:cubicBezTo>
                      <a:pt x="30863" y="184305"/>
                      <a:pt x="98020" y="98017"/>
                      <a:pt x="191693" y="47099"/>
                    </a:cubicBezTo>
                    <a:cubicBezTo>
                      <a:pt x="316590" y="-20793"/>
                      <a:pt x="468618" y="-14929"/>
                      <a:pt x="587915" y="62381"/>
                    </a:cubicBezTo>
                    <a:cubicBezTo>
                      <a:pt x="647564" y="101036"/>
                      <a:pt x="694251" y="154456"/>
                      <a:pt x="724658" y="215929"/>
                    </a:cubicBezTo>
                    <a:lnTo>
                      <a:pt x="756229" y="309165"/>
                    </a:lnTo>
                    <a:lnTo>
                      <a:pt x="755402" y="325545"/>
                    </a:lnTo>
                    <a:cubicBezTo>
                      <a:pt x="755402" y="973843"/>
                      <a:pt x="1215258" y="1514736"/>
                      <a:pt x="1826575" y="1639830"/>
                    </a:cubicBezTo>
                    <a:lnTo>
                      <a:pt x="1861852" y="1645214"/>
                    </a:lnTo>
                    <a:lnTo>
                      <a:pt x="1799125" y="1687413"/>
                    </a:lnTo>
                    <a:cubicBezTo>
                      <a:pt x="1767464" y="1715474"/>
                      <a:pt x="1739293" y="1748008"/>
                      <a:pt x="1715640" y="1784507"/>
                    </a:cubicBezTo>
                    <a:cubicBezTo>
                      <a:pt x="1621027" y="1930504"/>
                      <a:pt x="1613851" y="2116557"/>
                      <a:pt x="1696937" y="2269408"/>
                    </a:cubicBezTo>
                    <a:cubicBezTo>
                      <a:pt x="1717709" y="2307621"/>
                      <a:pt x="1743290" y="2342228"/>
                      <a:pt x="1772695" y="2372644"/>
                    </a:cubicBezTo>
                    <a:lnTo>
                      <a:pt x="1807547" y="2400216"/>
                    </a:ln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p>
            </p:txBody>
          </p:sp>
          <p:pic>
            <p:nvPicPr>
              <p:cNvPr id="73" name="图片 72"/>
              <p:cNvPicPr>
                <a:picLocks noChangeAspect="1"/>
              </p:cNvPicPr>
              <p:nvPr/>
            </p:nvPicPr>
            <p:blipFill>
              <a:blip r:embed="rId3" cstate="print"/>
              <a:stretch>
                <a:fillRect/>
              </a:stretch>
            </p:blipFill>
            <p:spPr>
              <a:xfrm>
                <a:off x="7235435" y="3341060"/>
                <a:ext cx="347708" cy="355267"/>
              </a:xfrm>
              <a:prstGeom prst="rect">
                <a:avLst/>
              </a:prstGeom>
            </p:spPr>
          </p:pic>
        </p:grpSp>
        <p:grpSp>
          <p:nvGrpSpPr>
            <p:cNvPr id="12" name="组合 11"/>
            <p:cNvGrpSpPr/>
            <p:nvPr/>
          </p:nvGrpSpPr>
          <p:grpSpPr>
            <a:xfrm>
              <a:off x="5796682" y="3745267"/>
              <a:ext cx="1903175" cy="1465407"/>
              <a:chOff x="5796682" y="3745267"/>
              <a:chExt cx="1903175" cy="1465407"/>
            </a:xfrm>
          </p:grpSpPr>
          <p:sp>
            <p:nvSpPr>
              <p:cNvPr id="9" name="任意多边形 5"/>
              <p:cNvSpPr/>
              <p:nvPr/>
            </p:nvSpPr>
            <p:spPr>
              <a:xfrm rot="10800000">
                <a:off x="5796682" y="3745267"/>
                <a:ext cx="1903175" cy="1465407"/>
              </a:xfrm>
              <a:custGeom>
                <a:avLst/>
                <a:gdLst>
                  <a:gd name="connsiteX0" fmla="*/ 756723 w 2470467"/>
                  <a:gd name="connsiteY0" fmla="*/ 1902212 h 1902212"/>
                  <a:gd name="connsiteX1" fmla="*/ 717833 w 2470467"/>
                  <a:gd name="connsiteY1" fmla="*/ 1844405 h 1902212"/>
                  <a:gd name="connsiteX2" fmla="*/ 620739 w 2470467"/>
                  <a:gd name="connsiteY2" fmla="*/ 1760920 h 1902212"/>
                  <a:gd name="connsiteX3" fmla="*/ 135838 w 2470467"/>
                  <a:gd name="connsiteY3" fmla="*/ 1742217 h 1902212"/>
                  <a:gd name="connsiteX4" fmla="*/ 32602 w 2470467"/>
                  <a:gd name="connsiteY4" fmla="*/ 1817975 h 1902212"/>
                  <a:gd name="connsiteX5" fmla="*/ 0 w 2470467"/>
                  <a:gd name="connsiteY5" fmla="*/ 1859186 h 1902212"/>
                  <a:gd name="connsiteX6" fmla="*/ 28211 w 2470467"/>
                  <a:gd name="connsiteY6" fmla="*/ 1674335 h 1902212"/>
                  <a:gd name="connsiteX7" fmla="*/ 2082551 w 2470467"/>
                  <a:gd name="connsiteY7" fmla="*/ 0 h 1902212"/>
                  <a:gd name="connsiteX8" fmla="*/ 2195875 w 2470467"/>
                  <a:gd name="connsiteY8" fmla="*/ 5722 h 1902212"/>
                  <a:gd name="connsiteX9" fmla="*/ 2280810 w 2470467"/>
                  <a:gd name="connsiteY9" fmla="*/ 41993 h 1902212"/>
                  <a:gd name="connsiteX10" fmla="*/ 2423369 w 2470467"/>
                  <a:gd name="connsiteY10" fmla="*/ 190157 h 1902212"/>
                  <a:gd name="connsiteX11" fmla="*/ 2408087 w 2470467"/>
                  <a:gd name="connsiteY11" fmla="*/ 586379 h 1902212"/>
                  <a:gd name="connsiteX12" fmla="*/ 2157128 w 2470467"/>
                  <a:gd name="connsiteY12" fmla="*/ 756107 h 1902212"/>
                  <a:gd name="connsiteX13" fmla="*/ 2128954 w 2470467"/>
                  <a:gd name="connsiteY13" fmla="*/ 757745 h 1902212"/>
                  <a:gd name="connsiteX14" fmla="*/ 2082551 w 2470467"/>
                  <a:gd name="connsiteY14" fmla="*/ 755402 h 1902212"/>
                  <a:gd name="connsiteX15" fmla="*/ 768266 w 2470467"/>
                  <a:gd name="connsiteY15" fmla="*/ 1826575 h 1902212"/>
                  <a:gd name="connsiteX16" fmla="*/ 756723 w 2470467"/>
                  <a:gd name="connsiteY16" fmla="*/ 1902212 h 190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0467" h="1902212">
                    <a:moveTo>
                      <a:pt x="756723" y="1902212"/>
                    </a:moveTo>
                    <a:lnTo>
                      <a:pt x="717833" y="1844405"/>
                    </a:lnTo>
                    <a:cubicBezTo>
                      <a:pt x="689772" y="1812744"/>
                      <a:pt x="657238" y="1784573"/>
                      <a:pt x="620739" y="1760920"/>
                    </a:cubicBezTo>
                    <a:cubicBezTo>
                      <a:pt x="474742" y="1666307"/>
                      <a:pt x="288689" y="1659131"/>
                      <a:pt x="135838" y="1742217"/>
                    </a:cubicBezTo>
                    <a:cubicBezTo>
                      <a:pt x="97625" y="1762989"/>
                      <a:pt x="63018" y="1788570"/>
                      <a:pt x="32602" y="1817975"/>
                    </a:cubicBezTo>
                    <a:lnTo>
                      <a:pt x="0" y="1859186"/>
                    </a:lnTo>
                    <a:lnTo>
                      <a:pt x="28211" y="1674335"/>
                    </a:lnTo>
                    <a:cubicBezTo>
                      <a:pt x="223744" y="718794"/>
                      <a:pt x="1069206" y="0"/>
                      <a:pt x="2082551" y="0"/>
                    </a:cubicBezTo>
                    <a:lnTo>
                      <a:pt x="2195875" y="5722"/>
                    </a:lnTo>
                    <a:lnTo>
                      <a:pt x="2280810" y="41993"/>
                    </a:lnTo>
                    <a:cubicBezTo>
                      <a:pt x="2339758" y="77045"/>
                      <a:pt x="2389424" y="127708"/>
                      <a:pt x="2423369" y="190157"/>
                    </a:cubicBezTo>
                    <a:cubicBezTo>
                      <a:pt x="2491261" y="315054"/>
                      <a:pt x="2485397" y="467082"/>
                      <a:pt x="2408087" y="586379"/>
                    </a:cubicBezTo>
                    <a:cubicBezTo>
                      <a:pt x="2350105" y="675852"/>
                      <a:pt x="2258900" y="736163"/>
                      <a:pt x="2157128" y="756107"/>
                    </a:cubicBezTo>
                    <a:lnTo>
                      <a:pt x="2128954" y="757745"/>
                    </a:lnTo>
                    <a:lnTo>
                      <a:pt x="2082551" y="755402"/>
                    </a:lnTo>
                    <a:cubicBezTo>
                      <a:pt x="1434253" y="755402"/>
                      <a:pt x="893360" y="1215258"/>
                      <a:pt x="768266" y="1826575"/>
                    </a:cubicBezTo>
                    <a:lnTo>
                      <a:pt x="756723" y="1902212"/>
                    </a:lnTo>
                    <a:close/>
                  </a:path>
                </a:pathLst>
              </a:cu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p>
            </p:txBody>
          </p:sp>
          <p:pic>
            <p:nvPicPr>
              <p:cNvPr id="74" name="图片 73"/>
              <p:cNvPicPr>
                <a:picLocks noChangeAspect="1"/>
              </p:cNvPicPr>
              <p:nvPr/>
            </p:nvPicPr>
            <p:blipFill>
              <a:blip r:embed="rId4" cstate="print"/>
              <a:stretch>
                <a:fillRect/>
              </a:stretch>
            </p:blipFill>
            <p:spPr>
              <a:xfrm>
                <a:off x="5992479" y="4745267"/>
                <a:ext cx="315898" cy="331692"/>
              </a:xfrm>
              <a:prstGeom prst="rect">
                <a:avLst/>
              </a:prstGeom>
            </p:spPr>
          </p:pic>
        </p:grpSp>
        <p:grpSp>
          <p:nvGrpSpPr>
            <p:cNvPr id="13" name="组合 12"/>
            <p:cNvGrpSpPr/>
            <p:nvPr/>
          </p:nvGrpSpPr>
          <p:grpSpPr>
            <a:xfrm>
              <a:off x="4488107" y="3479174"/>
              <a:ext cx="1419669" cy="1711046"/>
              <a:chOff x="4488107" y="3479174"/>
              <a:chExt cx="1419669" cy="1711046"/>
            </a:xfrm>
          </p:grpSpPr>
          <p:sp>
            <p:nvSpPr>
              <p:cNvPr id="8" name="任意多边形 4"/>
              <p:cNvSpPr/>
              <p:nvPr/>
            </p:nvSpPr>
            <p:spPr>
              <a:xfrm rot="10800000">
                <a:off x="4488107" y="3479174"/>
                <a:ext cx="1419669" cy="1711046"/>
              </a:xfrm>
              <a:custGeom>
                <a:avLst/>
                <a:gdLst>
                  <a:gd name="connsiteX0" fmla="*/ 1444238 w 1842839"/>
                  <a:gd name="connsiteY0" fmla="*/ 2220782 h 2221070"/>
                  <a:gd name="connsiteX1" fmla="*/ 1248227 w 1842839"/>
                  <a:gd name="connsiteY1" fmla="*/ 2158690 h 2221070"/>
                  <a:gd name="connsiteX2" fmla="*/ 1111484 w 1842839"/>
                  <a:gd name="connsiteY2" fmla="*/ 2005141 h 2221070"/>
                  <a:gd name="connsiteX3" fmla="*/ 1091568 w 1842839"/>
                  <a:gd name="connsiteY3" fmla="*/ 1946324 h 2221070"/>
                  <a:gd name="connsiteX4" fmla="*/ 1090906 w 1842839"/>
                  <a:gd name="connsiteY4" fmla="*/ 1933225 h 2221070"/>
                  <a:gd name="connsiteX5" fmla="*/ 1073259 w 1842839"/>
                  <a:gd name="connsiteY5" fmla="*/ 1817593 h 2221070"/>
                  <a:gd name="connsiteX6" fmla="*/ 1072426 w 1842839"/>
                  <a:gd name="connsiteY6" fmla="*/ 1803275 h 2221070"/>
                  <a:gd name="connsiteX7" fmla="*/ 1071057 w 1842839"/>
                  <a:gd name="connsiteY7" fmla="*/ 1803169 h 2221070"/>
                  <a:gd name="connsiteX8" fmla="*/ 1070577 w 1842839"/>
                  <a:gd name="connsiteY8" fmla="*/ 1800023 h 2221070"/>
                  <a:gd name="connsiteX9" fmla="*/ 26659 w 1842839"/>
                  <a:gd name="connsiteY9" fmla="*/ 756105 h 2221070"/>
                  <a:gd name="connsiteX10" fmla="*/ 0 w 1842839"/>
                  <a:gd name="connsiteY10" fmla="*/ 752036 h 2221070"/>
                  <a:gd name="connsiteX11" fmla="*/ 71201 w 1842839"/>
                  <a:gd name="connsiteY11" fmla="*/ 704136 h 2221070"/>
                  <a:gd name="connsiteX12" fmla="*/ 154686 w 1842839"/>
                  <a:gd name="connsiteY12" fmla="*/ 607042 h 2221070"/>
                  <a:gd name="connsiteX13" fmla="*/ 173389 w 1842839"/>
                  <a:gd name="connsiteY13" fmla="*/ 122141 h 2221070"/>
                  <a:gd name="connsiteX14" fmla="*/ 97631 w 1842839"/>
                  <a:gd name="connsiteY14" fmla="*/ 18905 h 2221070"/>
                  <a:gd name="connsiteX15" fmla="*/ 73735 w 1842839"/>
                  <a:gd name="connsiteY15" fmla="*/ 0 h 2221070"/>
                  <a:gd name="connsiteX16" fmla="*/ 178899 w 1842839"/>
                  <a:gd name="connsiteY16" fmla="*/ 16050 h 2221070"/>
                  <a:gd name="connsiteX17" fmla="*/ 1842408 w 1842839"/>
                  <a:gd name="connsiteY17" fmla="*/ 1855990 h 2221070"/>
                  <a:gd name="connsiteX18" fmla="*/ 1842839 w 1842839"/>
                  <a:gd name="connsiteY18" fmla="*/ 1864516 h 2221070"/>
                  <a:gd name="connsiteX19" fmla="*/ 1833003 w 1842839"/>
                  <a:gd name="connsiteY19" fmla="*/ 1936832 h 2221070"/>
                  <a:gd name="connsiteX20" fmla="*/ 1644449 w 1842839"/>
                  <a:gd name="connsiteY20" fmla="*/ 2173972 h 2221070"/>
                  <a:gd name="connsiteX21" fmla="*/ 1444238 w 1842839"/>
                  <a:gd name="connsiteY21" fmla="*/ 2220782 h 222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2839" h="2221070">
                    <a:moveTo>
                      <a:pt x="1444238" y="2220782"/>
                    </a:moveTo>
                    <a:cubicBezTo>
                      <a:pt x="1375707" y="2218139"/>
                      <a:pt x="1307876" y="2197345"/>
                      <a:pt x="1248227" y="2158690"/>
                    </a:cubicBezTo>
                    <a:cubicBezTo>
                      <a:pt x="1188579" y="2120035"/>
                      <a:pt x="1141891" y="2066615"/>
                      <a:pt x="1111484" y="2005141"/>
                    </a:cubicBezTo>
                    <a:lnTo>
                      <a:pt x="1091568" y="1946324"/>
                    </a:lnTo>
                    <a:lnTo>
                      <a:pt x="1090906" y="1933225"/>
                    </a:lnTo>
                    <a:lnTo>
                      <a:pt x="1073259" y="1817593"/>
                    </a:lnTo>
                    <a:lnTo>
                      <a:pt x="1072426" y="1803275"/>
                    </a:lnTo>
                    <a:lnTo>
                      <a:pt x="1071057" y="1803169"/>
                    </a:lnTo>
                    <a:lnTo>
                      <a:pt x="1070577" y="1800023"/>
                    </a:lnTo>
                    <a:cubicBezTo>
                      <a:pt x="963354" y="1276037"/>
                      <a:pt x="550645" y="863328"/>
                      <a:pt x="26659" y="756105"/>
                    </a:cubicBezTo>
                    <a:lnTo>
                      <a:pt x="0" y="752036"/>
                    </a:lnTo>
                    <a:lnTo>
                      <a:pt x="71201" y="704136"/>
                    </a:lnTo>
                    <a:cubicBezTo>
                      <a:pt x="102862" y="676075"/>
                      <a:pt x="131033" y="643541"/>
                      <a:pt x="154686" y="607042"/>
                    </a:cubicBezTo>
                    <a:cubicBezTo>
                      <a:pt x="249299" y="461045"/>
                      <a:pt x="256475" y="274992"/>
                      <a:pt x="173389" y="122141"/>
                    </a:cubicBezTo>
                    <a:cubicBezTo>
                      <a:pt x="152618" y="83928"/>
                      <a:pt x="127037" y="49321"/>
                      <a:pt x="97631" y="18905"/>
                    </a:cubicBezTo>
                    <a:lnTo>
                      <a:pt x="73735" y="0"/>
                    </a:lnTo>
                    <a:lnTo>
                      <a:pt x="178899" y="16050"/>
                    </a:lnTo>
                    <a:cubicBezTo>
                      <a:pt x="1066187" y="197616"/>
                      <a:pt x="1749341" y="939580"/>
                      <a:pt x="1842408" y="1855990"/>
                    </a:cubicBezTo>
                    <a:lnTo>
                      <a:pt x="1842839" y="1864516"/>
                    </a:lnTo>
                    <a:lnTo>
                      <a:pt x="1833003" y="1936832"/>
                    </a:lnTo>
                    <a:cubicBezTo>
                      <a:pt x="1805279" y="2036766"/>
                      <a:pt x="1738122" y="2123054"/>
                      <a:pt x="1644449" y="2173972"/>
                    </a:cubicBezTo>
                    <a:cubicBezTo>
                      <a:pt x="1582001" y="2207918"/>
                      <a:pt x="1512769" y="2223425"/>
                      <a:pt x="1444238" y="2220782"/>
                    </a:cubicBez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p>
            </p:txBody>
          </p:sp>
          <p:pic>
            <p:nvPicPr>
              <p:cNvPr id="75" name="图片 74"/>
              <p:cNvPicPr>
                <a:picLocks noChangeAspect="1"/>
              </p:cNvPicPr>
              <p:nvPr/>
            </p:nvPicPr>
            <p:blipFill>
              <a:blip r:embed="rId5" cstate="print"/>
              <a:stretch>
                <a:fillRect/>
              </a:stretch>
            </p:blipFill>
            <p:spPr>
              <a:xfrm>
                <a:off x="4590036" y="3595889"/>
                <a:ext cx="393357" cy="369756"/>
              </a:xfrm>
              <a:prstGeom prst="rect">
                <a:avLst/>
              </a:prstGeom>
            </p:spPr>
          </p:pic>
        </p:grpSp>
      </p:grpSp>
      <p:cxnSp>
        <p:nvCxnSpPr>
          <p:cNvPr id="41" name="直接连接符 40"/>
          <p:cNvCxnSpPr/>
          <p:nvPr/>
        </p:nvCxnSpPr>
        <p:spPr>
          <a:xfrm>
            <a:off x="3932475" y="571500"/>
            <a:ext cx="82595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0" y="571500"/>
            <a:ext cx="858582"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666819" y="300264"/>
            <a:ext cx="3257149" cy="523220"/>
            <a:chOff x="666819" y="300264"/>
            <a:chExt cx="3257149"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考研形势如何</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3932475" y="571500"/>
            <a:ext cx="82595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0" y="571500"/>
            <a:ext cx="858582"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666819" y="300264"/>
            <a:ext cx="3257149" cy="523220"/>
            <a:chOff x="666819" y="300264"/>
            <a:chExt cx="3257149" cy="523220"/>
          </a:xfrm>
        </p:grpSpPr>
        <p:sp>
          <p:nvSpPr>
            <p:cNvPr id="44" name="圆角矩形 4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考研形势如何</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529" y="750507"/>
            <a:ext cx="6151848" cy="559157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9" y="1038137"/>
            <a:ext cx="5486400" cy="3657600"/>
          </a:xfrm>
          <a:prstGeom prst="rect">
            <a:avLst/>
          </a:prstGeom>
        </p:spPr>
      </p:pic>
      <p:sp>
        <p:nvSpPr>
          <p:cNvPr id="47" name="TextBox 46"/>
          <p:cNvSpPr txBox="1"/>
          <p:nvPr/>
        </p:nvSpPr>
        <p:spPr>
          <a:xfrm>
            <a:off x="362179" y="5028822"/>
            <a:ext cx="5340138" cy="1077218"/>
          </a:xfrm>
          <a:prstGeom prst="rect">
            <a:avLst/>
          </a:prstGeom>
          <a:noFill/>
          <a:ln w="19050">
            <a:solidFill>
              <a:schemeClr val="accent5"/>
            </a:solidFill>
          </a:ln>
        </p:spPr>
        <p:txBody>
          <a:bodyPr wrap="square" rtlCol="0">
            <a:spAutoFit/>
          </a:bodyPr>
          <a:lstStyle/>
          <a:p>
            <a:pPr algn="dist"/>
            <a:r>
              <a:rPr lang="zh-CN" altLang="en-US" sz="3200" b="1" dirty="0" smtClean="0">
                <a:solidFill>
                  <a:schemeClr val="accent5">
                    <a:lumMod val="75000"/>
                  </a:schemeClr>
                </a:solidFill>
                <a:latin typeface="微软雅黑" pitchFamily="34" charset="-122"/>
                <a:ea typeface="微软雅黑" pitchFamily="34" charset="-122"/>
              </a:rPr>
              <a:t>录取率在</a:t>
            </a:r>
            <a:r>
              <a:rPr lang="en-US" altLang="zh-CN" sz="3200" b="1" dirty="0" smtClean="0">
                <a:solidFill>
                  <a:schemeClr val="accent5">
                    <a:lumMod val="75000"/>
                  </a:schemeClr>
                </a:solidFill>
                <a:latin typeface="微软雅黑" pitchFamily="34" charset="-122"/>
                <a:ea typeface="微软雅黑" pitchFamily="34" charset="-122"/>
              </a:rPr>
              <a:t>30%</a:t>
            </a:r>
            <a:r>
              <a:rPr lang="zh-CN" altLang="en-US" sz="3200" b="1" dirty="0" smtClean="0">
                <a:solidFill>
                  <a:schemeClr val="accent5">
                    <a:lumMod val="75000"/>
                  </a:schemeClr>
                </a:solidFill>
                <a:latin typeface="微软雅黑" pitchFamily="34" charset="-122"/>
                <a:ea typeface="微软雅黑" pitchFamily="34" charset="-122"/>
              </a:rPr>
              <a:t>左右，其中包含二战</a:t>
            </a:r>
            <a:r>
              <a:rPr lang="zh-CN" altLang="en-US" sz="3200" b="1" dirty="0" smtClean="0">
                <a:solidFill>
                  <a:schemeClr val="accent5">
                    <a:lumMod val="75000"/>
                  </a:schemeClr>
                </a:solidFill>
                <a:latin typeface="微软雅黑" pitchFamily="34" charset="-122"/>
                <a:ea typeface="微软雅黑" pitchFamily="34" charset="-122"/>
              </a:rPr>
              <a:t>考生以及</a:t>
            </a:r>
            <a:r>
              <a:rPr lang="zh-CN" altLang="en-US" sz="3200" b="1" dirty="0" smtClean="0">
                <a:solidFill>
                  <a:schemeClr val="accent5">
                    <a:lumMod val="75000"/>
                  </a:schemeClr>
                </a:solidFill>
                <a:latin typeface="微软雅黑" pitchFamily="34" charset="-122"/>
                <a:ea typeface="微软雅黑" pitchFamily="34" charset="-122"/>
              </a:rPr>
              <a:t>社会考生</a:t>
            </a:r>
            <a:endParaRPr lang="zh-CN" altLang="en-US" sz="3200" b="1" dirty="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54588665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3695347" y="3335463"/>
            <a:ext cx="4801306"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smtClean="0"/>
              <a:t>我适合考研吗</a:t>
            </a:r>
            <a:endParaRPr lang="zh-CN" altLang="en-US" dirty="0"/>
          </a:p>
        </p:txBody>
      </p:sp>
      <p:sp>
        <p:nvSpPr>
          <p:cNvPr id="44" name="矩形 43"/>
          <p:cNvSpPr/>
          <p:nvPr/>
        </p:nvSpPr>
        <p:spPr>
          <a:xfrm>
            <a:off x="5198967" y="4350500"/>
            <a:ext cx="1794073" cy="400105"/>
          </a:xfrm>
          <a:prstGeom prst="rect">
            <a:avLst/>
          </a:prstGeom>
        </p:spPr>
        <p:txBody>
          <a:bodyPr wrap="none" lIns="91436" tIns="45718" rIns="91436" bIns="45718">
            <a:spAutoFit/>
          </a:bodyPr>
          <a:lstStyle/>
          <a:p>
            <a:pPr algn="ct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Am I suitable</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8496653" y="3727786"/>
            <a:ext cx="3695346" cy="387014"/>
            <a:chOff x="743958" y="3475975"/>
            <a:chExt cx="753417" cy="0"/>
          </a:xfrm>
        </p:grpSpPr>
        <p:cxnSp>
          <p:nvCxnSpPr>
            <p:cNvPr id="41" name="直接连接符 40"/>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H="1">
            <a:off x="-88900" y="3721751"/>
            <a:ext cx="3784247" cy="329549"/>
            <a:chOff x="743958" y="3475975"/>
            <a:chExt cx="753417" cy="0"/>
          </a:xfrm>
        </p:grpSpPr>
        <p:cxnSp>
          <p:nvCxnSpPr>
            <p:cNvPr id="39" name="直接连接符 38"/>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Group 4"/>
          <p:cNvGrpSpPr>
            <a:grpSpLocks noChangeAspect="1"/>
          </p:cNvGrpSpPr>
          <p:nvPr/>
        </p:nvGrpSpPr>
        <p:grpSpPr bwMode="auto">
          <a:xfrm>
            <a:off x="5390276" y="1665398"/>
            <a:ext cx="1411448" cy="1162236"/>
            <a:chOff x="3681" y="2029"/>
            <a:chExt cx="623" cy="513"/>
          </a:xfrm>
        </p:grpSpPr>
        <p:sp>
          <p:nvSpPr>
            <p:cNvPr id="46" name="AutoShape 3"/>
            <p:cNvSpPr>
              <a:spLocks noChangeAspect="1" noChangeArrowheads="1" noTextEdit="1"/>
            </p:cNvSpPr>
            <p:nvPr/>
          </p:nvSpPr>
          <p:spPr bwMode="auto">
            <a:xfrm>
              <a:off x="3681" y="2029"/>
              <a:ext cx="623"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Freeform 5"/>
            <p:cNvSpPr/>
            <p:nvPr/>
          </p:nvSpPr>
          <p:spPr bwMode="auto">
            <a:xfrm>
              <a:off x="3676" y="2029"/>
              <a:ext cx="623" cy="285"/>
            </a:xfrm>
            <a:custGeom>
              <a:avLst/>
              <a:gdLst>
                <a:gd name="T0" fmla="*/ 312 w 623"/>
                <a:gd name="T1" fmla="*/ 0 h 285"/>
                <a:gd name="T2" fmla="*/ 312 w 623"/>
                <a:gd name="T3" fmla="*/ 0 h 285"/>
                <a:gd name="T4" fmla="*/ 0 w 623"/>
                <a:gd name="T5" fmla="*/ 252 h 285"/>
                <a:gd name="T6" fmla="*/ 38 w 623"/>
                <a:gd name="T7" fmla="*/ 285 h 285"/>
                <a:gd name="T8" fmla="*/ 312 w 623"/>
                <a:gd name="T9" fmla="*/ 62 h 285"/>
                <a:gd name="T10" fmla="*/ 585 w 623"/>
                <a:gd name="T11" fmla="*/ 285 h 285"/>
                <a:gd name="T12" fmla="*/ 623 w 623"/>
                <a:gd name="T13" fmla="*/ 252 h 285"/>
                <a:gd name="T14" fmla="*/ 312 w 623"/>
                <a:gd name="T15" fmla="*/ 0 h 285"/>
                <a:gd name="T16" fmla="*/ 312 w 623"/>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3" h="285">
                  <a:moveTo>
                    <a:pt x="312" y="0"/>
                  </a:moveTo>
                  <a:lnTo>
                    <a:pt x="312" y="0"/>
                  </a:lnTo>
                  <a:lnTo>
                    <a:pt x="0" y="252"/>
                  </a:lnTo>
                  <a:lnTo>
                    <a:pt x="38" y="285"/>
                  </a:lnTo>
                  <a:lnTo>
                    <a:pt x="312" y="62"/>
                  </a:lnTo>
                  <a:lnTo>
                    <a:pt x="585" y="285"/>
                  </a:lnTo>
                  <a:lnTo>
                    <a:pt x="623" y="252"/>
                  </a:lnTo>
                  <a:lnTo>
                    <a:pt x="312" y="0"/>
                  </a:lnTo>
                  <a:lnTo>
                    <a:pt x="312" y="0"/>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
            <p:cNvSpPr/>
            <p:nvPr/>
          </p:nvSpPr>
          <p:spPr bwMode="auto">
            <a:xfrm>
              <a:off x="3747" y="2157"/>
              <a:ext cx="481" cy="385"/>
            </a:xfrm>
            <a:custGeom>
              <a:avLst/>
              <a:gdLst>
                <a:gd name="T0" fmla="*/ 0 w 481"/>
                <a:gd name="T1" fmla="*/ 195 h 385"/>
                <a:gd name="T2" fmla="*/ 0 w 481"/>
                <a:gd name="T3" fmla="*/ 385 h 385"/>
                <a:gd name="T4" fmla="*/ 193 w 481"/>
                <a:gd name="T5" fmla="*/ 385 h 385"/>
                <a:gd name="T6" fmla="*/ 193 w 481"/>
                <a:gd name="T7" fmla="*/ 205 h 385"/>
                <a:gd name="T8" fmla="*/ 292 w 481"/>
                <a:gd name="T9" fmla="*/ 205 h 385"/>
                <a:gd name="T10" fmla="*/ 292 w 481"/>
                <a:gd name="T11" fmla="*/ 385 h 385"/>
                <a:gd name="T12" fmla="*/ 481 w 481"/>
                <a:gd name="T13" fmla="*/ 385 h 385"/>
                <a:gd name="T14" fmla="*/ 481 w 481"/>
                <a:gd name="T15" fmla="*/ 195 h 385"/>
                <a:gd name="T16" fmla="*/ 236 w 481"/>
                <a:gd name="T17" fmla="*/ 0 h 385"/>
                <a:gd name="T18" fmla="*/ 0 w 481"/>
                <a:gd name="T19" fmla="*/ 19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385">
                  <a:moveTo>
                    <a:pt x="0" y="195"/>
                  </a:moveTo>
                  <a:lnTo>
                    <a:pt x="0" y="385"/>
                  </a:lnTo>
                  <a:lnTo>
                    <a:pt x="193" y="385"/>
                  </a:lnTo>
                  <a:lnTo>
                    <a:pt x="193" y="205"/>
                  </a:lnTo>
                  <a:lnTo>
                    <a:pt x="292" y="205"/>
                  </a:lnTo>
                  <a:lnTo>
                    <a:pt x="292" y="385"/>
                  </a:lnTo>
                  <a:lnTo>
                    <a:pt x="481" y="385"/>
                  </a:lnTo>
                  <a:lnTo>
                    <a:pt x="481" y="195"/>
                  </a:lnTo>
                  <a:lnTo>
                    <a:pt x="236" y="0"/>
                  </a:lnTo>
                  <a:lnTo>
                    <a:pt x="0" y="195"/>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58436" y="2049046"/>
            <a:ext cx="3675129" cy="3586302"/>
            <a:chOff x="4650005" y="2444830"/>
            <a:chExt cx="3059112" cy="2985174"/>
          </a:xfrm>
        </p:grpSpPr>
        <p:grpSp>
          <p:nvGrpSpPr>
            <p:cNvPr id="4" name="组合 3"/>
            <p:cNvGrpSpPr/>
            <p:nvPr/>
          </p:nvGrpSpPr>
          <p:grpSpPr>
            <a:xfrm>
              <a:off x="4782475" y="2450991"/>
              <a:ext cx="1460240" cy="1460240"/>
              <a:chOff x="4782475" y="2450991"/>
              <a:chExt cx="1460240" cy="1460240"/>
            </a:xfrm>
          </p:grpSpPr>
          <p:sp>
            <p:nvSpPr>
              <p:cNvPr id="5" name="Freeform 5"/>
              <p:cNvSpPr/>
              <p:nvPr/>
            </p:nvSpPr>
            <p:spPr bwMode="auto">
              <a:xfrm>
                <a:off x="4782475" y="2450991"/>
                <a:ext cx="1460240" cy="1460240"/>
              </a:xfrm>
              <a:custGeom>
                <a:avLst/>
                <a:gdLst>
                  <a:gd name="T0" fmla="*/ 87 w 251"/>
                  <a:gd name="T1" fmla="*/ 230 h 251"/>
                  <a:gd name="T2" fmla="*/ 77 w 251"/>
                  <a:gd name="T3" fmla="*/ 152 h 251"/>
                  <a:gd name="T4" fmla="*/ 157 w 251"/>
                  <a:gd name="T5" fmla="*/ 190 h 251"/>
                  <a:gd name="T6" fmla="*/ 193 w 251"/>
                  <a:gd name="T7" fmla="*/ 142 h 251"/>
                  <a:gd name="T8" fmla="*/ 152 w 251"/>
                  <a:gd name="T9" fmla="*/ 79 h 251"/>
                  <a:gd name="T10" fmla="*/ 251 w 251"/>
                  <a:gd name="T11" fmla="*/ 103 h 251"/>
                  <a:gd name="T12" fmla="*/ 251 w 251"/>
                  <a:gd name="T13" fmla="*/ 103 h 251"/>
                  <a:gd name="T14" fmla="*/ 251 w 251"/>
                  <a:gd name="T15" fmla="*/ 23 h 251"/>
                  <a:gd name="T16" fmla="*/ 235 w 251"/>
                  <a:gd name="T17" fmla="*/ 21 h 251"/>
                  <a:gd name="T18" fmla="*/ 60 w 251"/>
                  <a:gd name="T19" fmla="*/ 60 h 251"/>
                  <a:gd name="T20" fmla="*/ 19 w 251"/>
                  <a:gd name="T21" fmla="*/ 235 h 251"/>
                  <a:gd name="T22" fmla="*/ 22 w 251"/>
                  <a:gd name="T23" fmla="*/ 251 h 251"/>
                  <a:gd name="T24" fmla="*/ 96 w 251"/>
                  <a:gd name="T25" fmla="*/ 251 h 251"/>
                  <a:gd name="T26" fmla="*/ 87 w 251"/>
                  <a:gd name="T27" fmla="*/ 23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251">
                    <a:moveTo>
                      <a:pt x="87" y="230"/>
                    </a:moveTo>
                    <a:cubicBezTo>
                      <a:pt x="71" y="209"/>
                      <a:pt x="69" y="182"/>
                      <a:pt x="77" y="152"/>
                    </a:cubicBezTo>
                    <a:cubicBezTo>
                      <a:pt x="96" y="186"/>
                      <a:pt x="120" y="204"/>
                      <a:pt x="157" y="190"/>
                    </a:cubicBezTo>
                    <a:cubicBezTo>
                      <a:pt x="179" y="182"/>
                      <a:pt x="192" y="164"/>
                      <a:pt x="193" y="142"/>
                    </a:cubicBezTo>
                    <a:cubicBezTo>
                      <a:pt x="195" y="112"/>
                      <a:pt x="180" y="91"/>
                      <a:pt x="152" y="79"/>
                    </a:cubicBezTo>
                    <a:cubicBezTo>
                      <a:pt x="189" y="69"/>
                      <a:pt x="222" y="77"/>
                      <a:pt x="251" y="103"/>
                    </a:cubicBezTo>
                    <a:cubicBezTo>
                      <a:pt x="251" y="103"/>
                      <a:pt x="251" y="103"/>
                      <a:pt x="251" y="103"/>
                    </a:cubicBezTo>
                    <a:cubicBezTo>
                      <a:pt x="251" y="23"/>
                      <a:pt x="251" y="23"/>
                      <a:pt x="251" y="23"/>
                    </a:cubicBezTo>
                    <a:cubicBezTo>
                      <a:pt x="246" y="23"/>
                      <a:pt x="240" y="22"/>
                      <a:pt x="235" y="21"/>
                    </a:cubicBezTo>
                    <a:cubicBezTo>
                      <a:pt x="169" y="0"/>
                      <a:pt x="109" y="11"/>
                      <a:pt x="60" y="60"/>
                    </a:cubicBezTo>
                    <a:cubicBezTo>
                      <a:pt x="9" y="109"/>
                      <a:pt x="0" y="169"/>
                      <a:pt x="19" y="235"/>
                    </a:cubicBezTo>
                    <a:cubicBezTo>
                      <a:pt x="21" y="240"/>
                      <a:pt x="22" y="246"/>
                      <a:pt x="22" y="251"/>
                    </a:cubicBezTo>
                    <a:cubicBezTo>
                      <a:pt x="96" y="251"/>
                      <a:pt x="96" y="251"/>
                      <a:pt x="96" y="251"/>
                    </a:cubicBezTo>
                    <a:cubicBezTo>
                      <a:pt x="96" y="245"/>
                      <a:pt x="93" y="238"/>
                      <a:pt x="87" y="230"/>
                    </a:cubicBezTo>
                    <a:close/>
                  </a:path>
                </a:pathLst>
              </a:cu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Freeform 190"/>
              <p:cNvSpPr>
                <a:spLocks noChangeAspect="1" noEditPoints="1"/>
              </p:cNvSpPr>
              <p:nvPr/>
            </p:nvSpPr>
            <p:spPr bwMode="auto">
              <a:xfrm>
                <a:off x="5451179" y="3111405"/>
                <a:ext cx="317217" cy="257283"/>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7" name="组合 6"/>
            <p:cNvGrpSpPr/>
            <p:nvPr/>
          </p:nvGrpSpPr>
          <p:grpSpPr>
            <a:xfrm>
              <a:off x="6242716" y="2444830"/>
              <a:ext cx="1466401" cy="1466401"/>
              <a:chOff x="6242716" y="2444830"/>
              <a:chExt cx="1466401" cy="1466401"/>
            </a:xfrm>
          </p:grpSpPr>
          <p:sp>
            <p:nvSpPr>
              <p:cNvPr id="8" name="Freeform 6"/>
              <p:cNvSpPr/>
              <p:nvPr/>
            </p:nvSpPr>
            <p:spPr bwMode="auto">
              <a:xfrm>
                <a:off x="6242716" y="2444830"/>
                <a:ext cx="1466401" cy="1466401"/>
              </a:xfrm>
              <a:custGeom>
                <a:avLst/>
                <a:gdLst>
                  <a:gd name="T0" fmla="*/ 93 w 252"/>
                  <a:gd name="T1" fmla="*/ 79 h 252"/>
                  <a:gd name="T2" fmla="*/ 76 w 252"/>
                  <a:gd name="T3" fmla="*/ 182 h 252"/>
                  <a:gd name="T4" fmla="*/ 171 w 252"/>
                  <a:gd name="T5" fmla="*/ 162 h 252"/>
                  <a:gd name="T6" fmla="*/ 164 w 252"/>
                  <a:gd name="T7" fmla="*/ 230 h 252"/>
                  <a:gd name="T8" fmla="*/ 154 w 252"/>
                  <a:gd name="T9" fmla="*/ 252 h 252"/>
                  <a:gd name="T10" fmla="*/ 230 w 252"/>
                  <a:gd name="T11" fmla="*/ 252 h 252"/>
                  <a:gd name="T12" fmla="*/ 232 w 252"/>
                  <a:gd name="T13" fmla="*/ 238 h 252"/>
                  <a:gd name="T14" fmla="*/ 193 w 252"/>
                  <a:gd name="T15" fmla="*/ 61 h 252"/>
                  <a:gd name="T16" fmla="*/ 14 w 252"/>
                  <a:gd name="T17" fmla="*/ 21 h 252"/>
                  <a:gd name="T18" fmla="*/ 0 w 252"/>
                  <a:gd name="T19" fmla="*/ 24 h 252"/>
                  <a:gd name="T20" fmla="*/ 0 w 252"/>
                  <a:gd name="T21" fmla="*/ 104 h 252"/>
                  <a:gd name="T22" fmla="*/ 93 w 252"/>
                  <a:gd name="T23"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52">
                    <a:moveTo>
                      <a:pt x="93" y="79"/>
                    </a:moveTo>
                    <a:cubicBezTo>
                      <a:pt x="50" y="120"/>
                      <a:pt x="45" y="155"/>
                      <a:pt x="76" y="182"/>
                    </a:cubicBezTo>
                    <a:cubicBezTo>
                      <a:pt x="105" y="208"/>
                      <a:pt x="141" y="200"/>
                      <a:pt x="171" y="162"/>
                    </a:cubicBezTo>
                    <a:cubicBezTo>
                      <a:pt x="180" y="179"/>
                      <a:pt x="179" y="208"/>
                      <a:pt x="164" y="230"/>
                    </a:cubicBezTo>
                    <a:cubicBezTo>
                      <a:pt x="157" y="238"/>
                      <a:pt x="154" y="246"/>
                      <a:pt x="154" y="252"/>
                    </a:cubicBezTo>
                    <a:cubicBezTo>
                      <a:pt x="230" y="252"/>
                      <a:pt x="230" y="252"/>
                      <a:pt x="230" y="252"/>
                    </a:cubicBezTo>
                    <a:cubicBezTo>
                      <a:pt x="230" y="248"/>
                      <a:pt x="231" y="243"/>
                      <a:pt x="232" y="238"/>
                    </a:cubicBezTo>
                    <a:cubicBezTo>
                      <a:pt x="252" y="171"/>
                      <a:pt x="243" y="111"/>
                      <a:pt x="193" y="61"/>
                    </a:cubicBezTo>
                    <a:cubicBezTo>
                      <a:pt x="143" y="10"/>
                      <a:pt x="82" y="0"/>
                      <a:pt x="14" y="21"/>
                    </a:cubicBezTo>
                    <a:cubicBezTo>
                      <a:pt x="10" y="23"/>
                      <a:pt x="5" y="23"/>
                      <a:pt x="0" y="24"/>
                    </a:cubicBezTo>
                    <a:cubicBezTo>
                      <a:pt x="0" y="104"/>
                      <a:pt x="0" y="104"/>
                      <a:pt x="0" y="104"/>
                    </a:cubicBezTo>
                    <a:cubicBezTo>
                      <a:pt x="28" y="83"/>
                      <a:pt x="57" y="70"/>
                      <a:pt x="93" y="79"/>
                    </a:cubicBezTo>
                    <a:close/>
                  </a:path>
                </a:pathLst>
              </a:custGeom>
              <a:solidFill>
                <a:srgbClr val="005C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9" name="组合 8"/>
              <p:cNvGrpSpPr>
                <a:grpSpLocks noChangeAspect="1"/>
              </p:cNvGrpSpPr>
              <p:nvPr/>
            </p:nvGrpSpPr>
            <p:grpSpPr>
              <a:xfrm>
                <a:off x="6734385" y="3103733"/>
                <a:ext cx="317217" cy="316067"/>
                <a:chOff x="3618897" y="2279040"/>
                <a:chExt cx="706229" cy="703668"/>
              </a:xfrm>
              <a:solidFill>
                <a:schemeClr val="bg1"/>
              </a:solidFill>
            </p:grpSpPr>
            <p:sp>
              <p:nvSpPr>
                <p:cNvPr id="10" name="Freeform 9"/>
                <p:cNvSpPr>
                  <a:spLocks noEditPoints="1"/>
                </p:cNvSpPr>
                <p:nvPr/>
              </p:nvSpPr>
              <p:spPr bwMode="auto">
                <a:xfrm>
                  <a:off x="3713987" y="2279040"/>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0"/>
                <p:cNvSpPr>
                  <a:spLocks noEditPoints="1"/>
                </p:cNvSpPr>
                <p:nvPr/>
              </p:nvSpPr>
              <p:spPr bwMode="auto">
                <a:xfrm>
                  <a:off x="3618897" y="2347432"/>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1"/>
                <p:cNvSpPr/>
                <p:nvPr/>
              </p:nvSpPr>
              <p:spPr bwMode="auto">
                <a:xfrm>
                  <a:off x="3845651" y="2427528"/>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3" name="组合 12"/>
            <p:cNvGrpSpPr/>
            <p:nvPr/>
          </p:nvGrpSpPr>
          <p:grpSpPr>
            <a:xfrm>
              <a:off x="6242716" y="3911231"/>
              <a:ext cx="1429434" cy="1395546"/>
              <a:chOff x="6242716" y="3911231"/>
              <a:chExt cx="1429434" cy="1395546"/>
            </a:xfrm>
          </p:grpSpPr>
          <p:sp>
            <p:nvSpPr>
              <p:cNvPr id="14" name="Freeform 8"/>
              <p:cNvSpPr/>
              <p:nvPr/>
            </p:nvSpPr>
            <p:spPr bwMode="auto">
              <a:xfrm>
                <a:off x="6242716" y="3911231"/>
                <a:ext cx="1429434" cy="1395546"/>
              </a:xfrm>
              <a:custGeom>
                <a:avLst/>
                <a:gdLst>
                  <a:gd name="T0" fmla="*/ 230 w 246"/>
                  <a:gd name="T1" fmla="*/ 0 h 240"/>
                  <a:gd name="T2" fmla="*/ 154 w 246"/>
                  <a:gd name="T3" fmla="*/ 0 h 240"/>
                  <a:gd name="T4" fmla="*/ 167 w 246"/>
                  <a:gd name="T5" fmla="*/ 27 h 240"/>
                  <a:gd name="T6" fmla="*/ 170 w 246"/>
                  <a:gd name="T7" fmla="*/ 88 h 240"/>
                  <a:gd name="T8" fmla="*/ 91 w 246"/>
                  <a:gd name="T9" fmla="*/ 63 h 240"/>
                  <a:gd name="T10" fmla="*/ 68 w 246"/>
                  <a:gd name="T11" fmla="*/ 81 h 240"/>
                  <a:gd name="T12" fmla="*/ 97 w 246"/>
                  <a:gd name="T13" fmla="*/ 173 h 240"/>
                  <a:gd name="T14" fmla="*/ 0 w 246"/>
                  <a:gd name="T15" fmla="*/ 151 h 240"/>
                  <a:gd name="T16" fmla="*/ 0 w 246"/>
                  <a:gd name="T17" fmla="*/ 232 h 240"/>
                  <a:gd name="T18" fmla="*/ 13 w 246"/>
                  <a:gd name="T19" fmla="*/ 232 h 240"/>
                  <a:gd name="T20" fmla="*/ 56 w 246"/>
                  <a:gd name="T21" fmla="*/ 240 h 240"/>
                  <a:gd name="T22" fmla="*/ 66 w 246"/>
                  <a:gd name="T23" fmla="*/ 240 h 240"/>
                  <a:gd name="T24" fmla="*/ 101 w 246"/>
                  <a:gd name="T25" fmla="*/ 237 h 240"/>
                  <a:gd name="T26" fmla="*/ 151 w 246"/>
                  <a:gd name="T27" fmla="*/ 221 h 240"/>
                  <a:gd name="T28" fmla="*/ 225 w 246"/>
                  <a:gd name="T29" fmla="*/ 147 h 240"/>
                  <a:gd name="T30" fmla="*/ 232 w 246"/>
                  <a:gd name="T31" fmla="*/ 24 h 240"/>
                  <a:gd name="T32" fmla="*/ 230 w 246"/>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 h="240">
                    <a:moveTo>
                      <a:pt x="230" y="0"/>
                    </a:moveTo>
                    <a:cubicBezTo>
                      <a:pt x="154" y="0"/>
                      <a:pt x="154" y="0"/>
                      <a:pt x="154" y="0"/>
                    </a:cubicBezTo>
                    <a:cubicBezTo>
                      <a:pt x="153" y="9"/>
                      <a:pt x="157" y="18"/>
                      <a:pt x="167" y="27"/>
                    </a:cubicBezTo>
                    <a:cubicBezTo>
                      <a:pt x="180" y="41"/>
                      <a:pt x="180" y="66"/>
                      <a:pt x="170" y="88"/>
                    </a:cubicBezTo>
                    <a:cubicBezTo>
                      <a:pt x="150" y="59"/>
                      <a:pt x="122" y="54"/>
                      <a:pt x="91" y="63"/>
                    </a:cubicBezTo>
                    <a:cubicBezTo>
                      <a:pt x="82" y="66"/>
                      <a:pt x="74" y="74"/>
                      <a:pt x="68" y="81"/>
                    </a:cubicBezTo>
                    <a:cubicBezTo>
                      <a:pt x="46" y="114"/>
                      <a:pt x="57" y="147"/>
                      <a:pt x="97" y="173"/>
                    </a:cubicBezTo>
                    <a:cubicBezTo>
                      <a:pt x="73" y="189"/>
                      <a:pt x="33" y="179"/>
                      <a:pt x="0" y="151"/>
                    </a:cubicBezTo>
                    <a:cubicBezTo>
                      <a:pt x="0" y="232"/>
                      <a:pt x="0" y="232"/>
                      <a:pt x="0" y="232"/>
                    </a:cubicBezTo>
                    <a:cubicBezTo>
                      <a:pt x="4" y="232"/>
                      <a:pt x="9" y="232"/>
                      <a:pt x="13" y="232"/>
                    </a:cubicBezTo>
                    <a:cubicBezTo>
                      <a:pt x="28" y="233"/>
                      <a:pt x="41" y="239"/>
                      <a:pt x="56" y="240"/>
                    </a:cubicBezTo>
                    <a:cubicBezTo>
                      <a:pt x="59" y="240"/>
                      <a:pt x="63" y="240"/>
                      <a:pt x="66" y="240"/>
                    </a:cubicBezTo>
                    <a:cubicBezTo>
                      <a:pt x="78" y="240"/>
                      <a:pt x="90" y="239"/>
                      <a:pt x="101" y="237"/>
                    </a:cubicBezTo>
                    <a:cubicBezTo>
                      <a:pt x="118" y="234"/>
                      <a:pt x="135" y="229"/>
                      <a:pt x="151" y="221"/>
                    </a:cubicBezTo>
                    <a:cubicBezTo>
                      <a:pt x="184" y="205"/>
                      <a:pt x="209" y="179"/>
                      <a:pt x="225" y="147"/>
                    </a:cubicBezTo>
                    <a:cubicBezTo>
                      <a:pt x="244" y="110"/>
                      <a:pt x="246" y="66"/>
                      <a:pt x="232" y="24"/>
                    </a:cubicBezTo>
                    <a:cubicBezTo>
                      <a:pt x="229" y="17"/>
                      <a:pt x="229" y="9"/>
                      <a:pt x="230" y="0"/>
                    </a:cubicBezTo>
                    <a:close/>
                  </a:path>
                </a:pathLst>
              </a:cu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5" name="组合 14"/>
              <p:cNvGrpSpPr>
                <a:grpSpLocks noChangeAspect="1"/>
              </p:cNvGrpSpPr>
              <p:nvPr/>
            </p:nvGrpSpPr>
            <p:grpSpPr>
              <a:xfrm>
                <a:off x="6734385" y="4458254"/>
                <a:ext cx="317217" cy="269913"/>
                <a:chOff x="7909299" y="3772690"/>
                <a:chExt cx="667095" cy="567616"/>
              </a:xfrm>
              <a:solidFill>
                <a:schemeClr val="bg1"/>
              </a:solidFill>
            </p:grpSpPr>
            <p:sp>
              <p:nvSpPr>
                <p:cNvPr id="16"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4650005" y="3911231"/>
              <a:ext cx="1592711" cy="1518773"/>
              <a:chOff x="4650005" y="3911231"/>
              <a:chExt cx="1592711" cy="1518773"/>
            </a:xfrm>
          </p:grpSpPr>
          <p:sp>
            <p:nvSpPr>
              <p:cNvPr id="19" name="Freeform 7"/>
              <p:cNvSpPr/>
              <p:nvPr/>
            </p:nvSpPr>
            <p:spPr bwMode="auto">
              <a:xfrm>
                <a:off x="4650005" y="3911231"/>
                <a:ext cx="1592711" cy="1518773"/>
              </a:xfrm>
              <a:custGeom>
                <a:avLst/>
                <a:gdLst>
                  <a:gd name="T0" fmla="*/ 274 w 274"/>
                  <a:gd name="T1" fmla="*/ 151 h 261"/>
                  <a:gd name="T2" fmla="*/ 176 w 274"/>
                  <a:gd name="T3" fmla="*/ 176 h 261"/>
                  <a:gd name="T4" fmla="*/ 205 w 274"/>
                  <a:gd name="T5" fmla="*/ 78 h 261"/>
                  <a:gd name="T6" fmla="*/ 103 w 274"/>
                  <a:gd name="T7" fmla="*/ 85 h 261"/>
                  <a:gd name="T8" fmla="*/ 111 w 274"/>
                  <a:gd name="T9" fmla="*/ 27 h 261"/>
                  <a:gd name="T10" fmla="*/ 119 w 274"/>
                  <a:gd name="T11" fmla="*/ 0 h 261"/>
                  <a:gd name="T12" fmla="*/ 45 w 274"/>
                  <a:gd name="T13" fmla="*/ 0 h 261"/>
                  <a:gd name="T14" fmla="*/ 42 w 274"/>
                  <a:gd name="T15" fmla="*/ 18 h 261"/>
                  <a:gd name="T16" fmla="*/ 226 w 274"/>
                  <a:gd name="T17" fmla="*/ 240 h 261"/>
                  <a:gd name="T18" fmla="*/ 274 w 274"/>
                  <a:gd name="T19" fmla="*/ 232 h 261"/>
                  <a:gd name="T20" fmla="*/ 274 w 274"/>
                  <a:gd name="T21" fmla="*/ 151 h 261"/>
                  <a:gd name="T22" fmla="*/ 274 w 274"/>
                  <a:gd name="T23" fmla="*/ 1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61">
                    <a:moveTo>
                      <a:pt x="274" y="151"/>
                    </a:moveTo>
                    <a:cubicBezTo>
                      <a:pt x="246" y="173"/>
                      <a:pt x="216" y="186"/>
                      <a:pt x="176" y="176"/>
                    </a:cubicBezTo>
                    <a:cubicBezTo>
                      <a:pt x="219" y="143"/>
                      <a:pt x="228" y="108"/>
                      <a:pt x="205" y="78"/>
                    </a:cubicBezTo>
                    <a:cubicBezTo>
                      <a:pt x="185" y="52"/>
                      <a:pt x="142" y="54"/>
                      <a:pt x="103" y="85"/>
                    </a:cubicBezTo>
                    <a:cubicBezTo>
                      <a:pt x="93" y="63"/>
                      <a:pt x="100" y="43"/>
                      <a:pt x="111" y="27"/>
                    </a:cubicBezTo>
                    <a:cubicBezTo>
                      <a:pt x="117" y="17"/>
                      <a:pt x="120" y="9"/>
                      <a:pt x="119" y="0"/>
                    </a:cubicBezTo>
                    <a:cubicBezTo>
                      <a:pt x="45" y="0"/>
                      <a:pt x="45" y="0"/>
                      <a:pt x="45" y="0"/>
                    </a:cubicBezTo>
                    <a:cubicBezTo>
                      <a:pt x="45" y="7"/>
                      <a:pt x="44" y="13"/>
                      <a:pt x="42" y="18"/>
                    </a:cubicBezTo>
                    <a:cubicBezTo>
                      <a:pt x="0" y="139"/>
                      <a:pt x="99" y="261"/>
                      <a:pt x="226" y="240"/>
                    </a:cubicBezTo>
                    <a:cubicBezTo>
                      <a:pt x="242" y="237"/>
                      <a:pt x="258" y="233"/>
                      <a:pt x="274" y="232"/>
                    </a:cubicBezTo>
                    <a:cubicBezTo>
                      <a:pt x="274" y="151"/>
                      <a:pt x="274" y="151"/>
                      <a:pt x="274" y="151"/>
                    </a:cubicBezTo>
                    <a:cubicBezTo>
                      <a:pt x="274" y="151"/>
                      <a:pt x="274" y="151"/>
                      <a:pt x="274" y="151"/>
                    </a:cubicBezTo>
                    <a:close/>
                  </a:path>
                </a:pathLst>
              </a:custGeom>
              <a:solidFill>
                <a:srgbClr val="005CA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20" name="组合 19"/>
              <p:cNvGrpSpPr/>
              <p:nvPr/>
            </p:nvGrpSpPr>
            <p:grpSpPr>
              <a:xfrm>
                <a:off x="5446360" y="4407488"/>
                <a:ext cx="299716" cy="300008"/>
                <a:chOff x="5240338" y="2657475"/>
                <a:chExt cx="1630363" cy="1631951"/>
              </a:xfrm>
              <a:solidFill>
                <a:schemeClr val="bg1"/>
              </a:solidFill>
            </p:grpSpPr>
            <p:sp>
              <p:nvSpPr>
                <p:cNvPr id="21" name="Freeform 5"/>
                <p:cNvSpPr/>
                <p:nvPr/>
              </p:nvSpPr>
              <p:spPr bwMode="auto">
                <a:xfrm>
                  <a:off x="5240338" y="2735263"/>
                  <a:ext cx="1552575" cy="1554163"/>
                </a:xfrm>
                <a:custGeom>
                  <a:avLst/>
                  <a:gdLst>
                    <a:gd name="T0" fmla="*/ 391 w 517"/>
                    <a:gd name="T1" fmla="*/ 73 h 519"/>
                    <a:gd name="T2" fmla="*/ 346 w 517"/>
                    <a:gd name="T3" fmla="*/ 101 h 519"/>
                    <a:gd name="T4" fmla="*/ 325 w 517"/>
                    <a:gd name="T5" fmla="*/ 98 h 519"/>
                    <a:gd name="T6" fmla="*/ 122 w 517"/>
                    <a:gd name="T7" fmla="*/ 151 h 519"/>
                    <a:gd name="T8" fmla="*/ 125 w 517"/>
                    <a:gd name="T9" fmla="*/ 369 h 519"/>
                    <a:gd name="T10" fmla="*/ 332 w 517"/>
                    <a:gd name="T11" fmla="*/ 416 h 519"/>
                    <a:gd name="T12" fmla="*/ 421 w 517"/>
                    <a:gd name="T13" fmla="*/ 197 h 519"/>
                    <a:gd name="T14" fmla="*/ 425 w 517"/>
                    <a:gd name="T15" fmla="*/ 155 h 519"/>
                    <a:gd name="T16" fmla="*/ 443 w 517"/>
                    <a:gd name="T17" fmla="*/ 127 h 519"/>
                    <a:gd name="T18" fmla="*/ 444 w 517"/>
                    <a:gd name="T19" fmla="*/ 398 h 519"/>
                    <a:gd name="T20" fmla="*/ 113 w 517"/>
                    <a:gd name="T21" fmla="*/ 438 h 519"/>
                    <a:gd name="T22" fmla="*/ 88 w 517"/>
                    <a:gd name="T23" fmla="*/ 101 h 519"/>
                    <a:gd name="T24" fmla="*/ 391 w 517"/>
                    <a:gd name="T25" fmla="*/ 7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7" h="519">
                      <a:moveTo>
                        <a:pt x="391" y="73"/>
                      </a:moveTo>
                      <a:cubicBezTo>
                        <a:pt x="376" y="83"/>
                        <a:pt x="361" y="93"/>
                        <a:pt x="346" y="101"/>
                      </a:cubicBezTo>
                      <a:cubicBezTo>
                        <a:pt x="340" y="103"/>
                        <a:pt x="331" y="100"/>
                        <a:pt x="325" y="98"/>
                      </a:cubicBezTo>
                      <a:cubicBezTo>
                        <a:pt x="252" y="68"/>
                        <a:pt x="166" y="91"/>
                        <a:pt x="122" y="151"/>
                      </a:cubicBezTo>
                      <a:cubicBezTo>
                        <a:pt x="72" y="219"/>
                        <a:pt x="73" y="305"/>
                        <a:pt x="125" y="369"/>
                      </a:cubicBezTo>
                      <a:cubicBezTo>
                        <a:pt x="174" y="429"/>
                        <a:pt x="261" y="449"/>
                        <a:pt x="332" y="416"/>
                      </a:cubicBezTo>
                      <a:cubicBezTo>
                        <a:pt x="413" y="379"/>
                        <a:pt x="454" y="279"/>
                        <a:pt x="421" y="197"/>
                      </a:cubicBezTo>
                      <a:cubicBezTo>
                        <a:pt x="414" y="181"/>
                        <a:pt x="415" y="169"/>
                        <a:pt x="425" y="155"/>
                      </a:cubicBezTo>
                      <a:cubicBezTo>
                        <a:pt x="432" y="146"/>
                        <a:pt x="437" y="136"/>
                        <a:pt x="443" y="127"/>
                      </a:cubicBezTo>
                      <a:cubicBezTo>
                        <a:pt x="491" y="165"/>
                        <a:pt x="517" y="302"/>
                        <a:pt x="444" y="398"/>
                      </a:cubicBezTo>
                      <a:cubicBezTo>
                        <a:pt x="366" y="501"/>
                        <a:pt x="209" y="519"/>
                        <a:pt x="113" y="438"/>
                      </a:cubicBezTo>
                      <a:cubicBezTo>
                        <a:pt x="0" y="343"/>
                        <a:pt x="9" y="187"/>
                        <a:pt x="88" y="101"/>
                      </a:cubicBezTo>
                      <a:cubicBezTo>
                        <a:pt x="181" y="0"/>
                        <a:pt x="336" y="17"/>
                        <a:pt x="391"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5618163" y="3103563"/>
                  <a:ext cx="793750" cy="793750"/>
                </a:xfrm>
                <a:custGeom>
                  <a:avLst/>
                  <a:gdLst>
                    <a:gd name="T0" fmla="*/ 132 w 264"/>
                    <a:gd name="T1" fmla="*/ 265 h 265"/>
                    <a:gd name="T2" fmla="*/ 3 w 264"/>
                    <a:gd name="T3" fmla="*/ 128 h 265"/>
                    <a:gd name="T4" fmla="*/ 141 w 264"/>
                    <a:gd name="T5" fmla="*/ 5 h 265"/>
                    <a:gd name="T6" fmla="*/ 161 w 264"/>
                    <a:gd name="T7" fmla="*/ 8 h 265"/>
                    <a:gd name="T8" fmla="*/ 168 w 264"/>
                    <a:gd name="T9" fmla="*/ 27 h 265"/>
                    <a:gd name="T10" fmla="*/ 156 w 264"/>
                    <a:gd name="T11" fmla="*/ 50 h 265"/>
                    <a:gd name="T12" fmla="*/ 135 w 264"/>
                    <a:gd name="T13" fmla="*/ 63 h 265"/>
                    <a:gd name="T14" fmla="*/ 60 w 264"/>
                    <a:gd name="T15" fmla="*/ 131 h 265"/>
                    <a:gd name="T16" fmla="*/ 124 w 264"/>
                    <a:gd name="T17" fmla="*/ 207 h 265"/>
                    <a:gd name="T18" fmla="*/ 205 w 264"/>
                    <a:gd name="T19" fmla="*/ 136 h 265"/>
                    <a:gd name="T20" fmla="*/ 224 w 264"/>
                    <a:gd name="T21" fmla="*/ 110 h 265"/>
                    <a:gd name="T22" fmla="*/ 226 w 264"/>
                    <a:gd name="T23" fmla="*/ 109 h 265"/>
                    <a:gd name="T24" fmla="*/ 254 w 264"/>
                    <a:gd name="T25" fmla="*/ 97 h 265"/>
                    <a:gd name="T26" fmla="*/ 263 w 264"/>
                    <a:gd name="T27" fmla="*/ 135 h 265"/>
                    <a:gd name="T28" fmla="*/ 132 w 264"/>
                    <a:gd name="T2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265">
                      <a:moveTo>
                        <a:pt x="132" y="265"/>
                      </a:moveTo>
                      <a:cubicBezTo>
                        <a:pt x="57" y="265"/>
                        <a:pt x="0" y="205"/>
                        <a:pt x="3" y="128"/>
                      </a:cubicBezTo>
                      <a:cubicBezTo>
                        <a:pt x="5" y="58"/>
                        <a:pt x="70" y="0"/>
                        <a:pt x="141" y="5"/>
                      </a:cubicBezTo>
                      <a:cubicBezTo>
                        <a:pt x="148" y="6"/>
                        <a:pt x="155" y="7"/>
                        <a:pt x="161" y="8"/>
                      </a:cubicBezTo>
                      <a:cubicBezTo>
                        <a:pt x="173" y="11"/>
                        <a:pt x="175" y="17"/>
                        <a:pt x="168" y="27"/>
                      </a:cubicBezTo>
                      <a:cubicBezTo>
                        <a:pt x="164" y="34"/>
                        <a:pt x="159" y="42"/>
                        <a:pt x="156" y="50"/>
                      </a:cubicBezTo>
                      <a:cubicBezTo>
                        <a:pt x="152" y="60"/>
                        <a:pt x="147" y="63"/>
                        <a:pt x="135" y="63"/>
                      </a:cubicBezTo>
                      <a:cubicBezTo>
                        <a:pt x="94" y="63"/>
                        <a:pt x="63" y="92"/>
                        <a:pt x="60" y="131"/>
                      </a:cubicBezTo>
                      <a:cubicBezTo>
                        <a:pt x="57" y="167"/>
                        <a:pt x="85" y="200"/>
                        <a:pt x="124" y="207"/>
                      </a:cubicBezTo>
                      <a:cubicBezTo>
                        <a:pt x="164" y="214"/>
                        <a:pt x="204" y="180"/>
                        <a:pt x="205" y="136"/>
                      </a:cubicBezTo>
                      <a:cubicBezTo>
                        <a:pt x="205" y="120"/>
                        <a:pt x="209" y="113"/>
                        <a:pt x="224" y="110"/>
                      </a:cubicBezTo>
                      <a:cubicBezTo>
                        <a:pt x="225" y="110"/>
                        <a:pt x="225" y="109"/>
                        <a:pt x="226" y="109"/>
                      </a:cubicBezTo>
                      <a:cubicBezTo>
                        <a:pt x="235" y="105"/>
                        <a:pt x="244" y="101"/>
                        <a:pt x="254" y="97"/>
                      </a:cubicBezTo>
                      <a:cubicBezTo>
                        <a:pt x="257" y="109"/>
                        <a:pt x="263" y="122"/>
                        <a:pt x="263" y="135"/>
                      </a:cubicBezTo>
                      <a:cubicBezTo>
                        <a:pt x="264" y="207"/>
                        <a:pt x="205" y="265"/>
                        <a:pt x="132" y="2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6018213" y="2657475"/>
                  <a:ext cx="852488" cy="850900"/>
                </a:xfrm>
                <a:custGeom>
                  <a:avLst/>
                  <a:gdLst>
                    <a:gd name="T0" fmla="*/ 0 w 284"/>
                    <a:gd name="T1" fmla="*/ 280 h 284"/>
                    <a:gd name="T2" fmla="*/ 10 w 284"/>
                    <a:gd name="T3" fmla="*/ 266 h 284"/>
                    <a:gd name="T4" fmla="*/ 31 w 284"/>
                    <a:gd name="T5" fmla="*/ 214 h 284"/>
                    <a:gd name="T6" fmla="*/ 68 w 284"/>
                    <a:gd name="T7" fmla="*/ 156 h 284"/>
                    <a:gd name="T8" fmla="*/ 165 w 284"/>
                    <a:gd name="T9" fmla="*/ 97 h 284"/>
                    <a:gd name="T10" fmla="*/ 186 w 284"/>
                    <a:gd name="T11" fmla="*/ 62 h 284"/>
                    <a:gd name="T12" fmla="*/ 186 w 284"/>
                    <a:gd name="T13" fmla="*/ 41 h 284"/>
                    <a:gd name="T14" fmla="*/ 216 w 284"/>
                    <a:gd name="T15" fmla="*/ 2 h 284"/>
                    <a:gd name="T16" fmla="*/ 249 w 284"/>
                    <a:gd name="T17" fmla="*/ 34 h 284"/>
                    <a:gd name="T18" fmla="*/ 282 w 284"/>
                    <a:gd name="T19" fmla="*/ 68 h 284"/>
                    <a:gd name="T20" fmla="*/ 243 w 284"/>
                    <a:gd name="T21" fmla="*/ 97 h 284"/>
                    <a:gd name="T22" fmla="*/ 175 w 284"/>
                    <a:gd name="T23" fmla="*/ 142 h 284"/>
                    <a:gd name="T24" fmla="*/ 102 w 284"/>
                    <a:gd name="T25" fmla="*/ 240 h 284"/>
                    <a:gd name="T26" fmla="*/ 69 w 284"/>
                    <a:gd name="T27" fmla="*/ 253 h 284"/>
                    <a:gd name="T28" fmla="*/ 19 w 284"/>
                    <a:gd name="T29" fmla="*/ 273 h 284"/>
                    <a:gd name="T30" fmla="*/ 4 w 284"/>
                    <a:gd name="T31" fmla="*/ 284 h 284"/>
                    <a:gd name="T32" fmla="*/ 0 w 284"/>
                    <a:gd name="T33" fmla="*/ 2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280"/>
                      </a:moveTo>
                      <a:cubicBezTo>
                        <a:pt x="4" y="275"/>
                        <a:pt x="6" y="270"/>
                        <a:pt x="10" y="266"/>
                      </a:cubicBezTo>
                      <a:cubicBezTo>
                        <a:pt x="23" y="251"/>
                        <a:pt x="31" y="236"/>
                        <a:pt x="31" y="214"/>
                      </a:cubicBezTo>
                      <a:cubicBezTo>
                        <a:pt x="31" y="189"/>
                        <a:pt x="48" y="169"/>
                        <a:pt x="68" y="156"/>
                      </a:cubicBezTo>
                      <a:cubicBezTo>
                        <a:pt x="100" y="134"/>
                        <a:pt x="132" y="115"/>
                        <a:pt x="165" y="97"/>
                      </a:cubicBezTo>
                      <a:cubicBezTo>
                        <a:pt x="180" y="89"/>
                        <a:pt x="188" y="79"/>
                        <a:pt x="186" y="62"/>
                      </a:cubicBezTo>
                      <a:cubicBezTo>
                        <a:pt x="185" y="55"/>
                        <a:pt x="185" y="48"/>
                        <a:pt x="186" y="41"/>
                      </a:cubicBezTo>
                      <a:cubicBezTo>
                        <a:pt x="187" y="17"/>
                        <a:pt x="198" y="4"/>
                        <a:pt x="216" y="2"/>
                      </a:cubicBezTo>
                      <a:cubicBezTo>
                        <a:pt x="234" y="0"/>
                        <a:pt x="243" y="9"/>
                        <a:pt x="249" y="34"/>
                      </a:cubicBezTo>
                      <a:cubicBezTo>
                        <a:pt x="274" y="40"/>
                        <a:pt x="284" y="50"/>
                        <a:pt x="282" y="68"/>
                      </a:cubicBezTo>
                      <a:cubicBezTo>
                        <a:pt x="280" y="86"/>
                        <a:pt x="266" y="100"/>
                        <a:pt x="243" y="97"/>
                      </a:cubicBezTo>
                      <a:cubicBezTo>
                        <a:pt x="205" y="92"/>
                        <a:pt x="189" y="111"/>
                        <a:pt x="175" y="142"/>
                      </a:cubicBezTo>
                      <a:cubicBezTo>
                        <a:pt x="159" y="181"/>
                        <a:pt x="137" y="215"/>
                        <a:pt x="102" y="240"/>
                      </a:cubicBezTo>
                      <a:cubicBezTo>
                        <a:pt x="92" y="246"/>
                        <a:pt x="80" y="253"/>
                        <a:pt x="69" y="253"/>
                      </a:cubicBezTo>
                      <a:cubicBezTo>
                        <a:pt x="49" y="252"/>
                        <a:pt x="33" y="259"/>
                        <a:pt x="19" y="273"/>
                      </a:cubicBezTo>
                      <a:cubicBezTo>
                        <a:pt x="15" y="277"/>
                        <a:pt x="9" y="280"/>
                        <a:pt x="4" y="284"/>
                      </a:cubicBezTo>
                      <a:cubicBezTo>
                        <a:pt x="3" y="283"/>
                        <a:pt x="1" y="281"/>
                        <a:pt x="0" y="2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5907088" y="3403600"/>
                  <a:ext cx="222250" cy="219075"/>
                </a:xfrm>
                <a:custGeom>
                  <a:avLst/>
                  <a:gdLst>
                    <a:gd name="T0" fmla="*/ 39 w 74"/>
                    <a:gd name="T1" fmla="*/ 3 h 73"/>
                    <a:gd name="T2" fmla="*/ 30 w 74"/>
                    <a:gd name="T3" fmla="*/ 43 h 73"/>
                    <a:gd name="T4" fmla="*/ 69 w 74"/>
                    <a:gd name="T5" fmla="*/ 35 h 73"/>
                    <a:gd name="T6" fmla="*/ 58 w 74"/>
                    <a:gd name="T7" fmla="*/ 62 h 73"/>
                    <a:gd name="T8" fmla="*/ 15 w 74"/>
                    <a:gd name="T9" fmla="*/ 63 h 73"/>
                    <a:gd name="T10" fmla="*/ 6 w 74"/>
                    <a:gd name="T11" fmla="*/ 21 h 73"/>
                    <a:gd name="T12" fmla="*/ 39 w 74"/>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39" y="3"/>
                      </a:moveTo>
                      <a:cubicBezTo>
                        <a:pt x="40" y="19"/>
                        <a:pt x="14" y="29"/>
                        <a:pt x="30" y="43"/>
                      </a:cubicBezTo>
                      <a:cubicBezTo>
                        <a:pt x="37" y="48"/>
                        <a:pt x="54" y="38"/>
                        <a:pt x="69" y="35"/>
                      </a:cubicBezTo>
                      <a:cubicBezTo>
                        <a:pt x="74" y="46"/>
                        <a:pt x="68" y="56"/>
                        <a:pt x="58" y="62"/>
                      </a:cubicBezTo>
                      <a:cubicBezTo>
                        <a:pt x="44" y="72"/>
                        <a:pt x="29" y="73"/>
                        <a:pt x="15" y="63"/>
                      </a:cubicBezTo>
                      <a:cubicBezTo>
                        <a:pt x="1" y="52"/>
                        <a:pt x="0" y="36"/>
                        <a:pt x="6" y="21"/>
                      </a:cubicBezTo>
                      <a:cubicBezTo>
                        <a:pt x="11" y="7"/>
                        <a:pt x="22" y="0"/>
                        <a:pt x="3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nvGrpSpPr>
          <p:cNvPr id="41" name="组合 40"/>
          <p:cNvGrpSpPr/>
          <p:nvPr/>
        </p:nvGrpSpPr>
        <p:grpSpPr>
          <a:xfrm>
            <a:off x="8276784" y="2532860"/>
            <a:ext cx="2892771" cy="1331511"/>
            <a:chOff x="8276784" y="2532860"/>
            <a:chExt cx="2892771" cy="1331511"/>
          </a:xfrm>
        </p:grpSpPr>
        <p:sp>
          <p:nvSpPr>
            <p:cNvPr id="30" name="TextBox 76"/>
            <p:cNvSpPr txBox="1"/>
            <p:nvPr/>
          </p:nvSpPr>
          <p:spPr>
            <a:xfrm>
              <a:off x="8276784" y="2532860"/>
              <a:ext cx="1980021"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pPr algn="r"/>
              <a:r>
                <a:rPr lang="zh-CN" altLang="en-US" sz="2000" dirty="0">
                  <a:solidFill>
                    <a:schemeClr val="accent5">
                      <a:lumMod val="75000"/>
                    </a:schemeClr>
                  </a:solidFill>
                </a:rPr>
                <a:t>家里支持考研吗</a:t>
              </a:r>
            </a:p>
          </p:txBody>
        </p:sp>
        <p:sp>
          <p:nvSpPr>
            <p:cNvPr id="31" name="矩形 30"/>
            <p:cNvSpPr/>
            <p:nvPr/>
          </p:nvSpPr>
          <p:spPr>
            <a:xfrm>
              <a:off x="8303664" y="2840633"/>
              <a:ext cx="2865891" cy="1023738"/>
            </a:xfrm>
            <a:prstGeom prst="rect">
              <a:avLst/>
            </a:prstGeom>
          </p:spPr>
          <p:txBody>
            <a:bodyPr wrap="square" lIns="91436" tIns="45718" rIns="91436" bIns="45718">
              <a:spAutoFit/>
            </a:bodyPr>
            <a:lstStyle/>
            <a:p>
              <a:pPr>
                <a:lnSpc>
                  <a:spcPct val="150000"/>
                </a:lnSpc>
              </a:pP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有些家长有读书无用论的想法，特别是已经在本科阶段耗资巨大的独立学院考生</a:t>
              </a:r>
              <a:endParaRPr lang="en-US" altLang="zh-CN" sz="1400" b="1"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8180175" y="4197674"/>
            <a:ext cx="2955824" cy="1398623"/>
            <a:chOff x="8180175" y="4197674"/>
            <a:chExt cx="2955824" cy="1398623"/>
          </a:xfrm>
        </p:grpSpPr>
        <p:sp>
          <p:nvSpPr>
            <p:cNvPr id="32" name="TextBox 76"/>
            <p:cNvSpPr txBox="1"/>
            <p:nvPr/>
          </p:nvSpPr>
          <p:spPr>
            <a:xfrm>
              <a:off x="8180175" y="4197674"/>
              <a:ext cx="2749463"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pPr algn="r"/>
              <a:r>
                <a:rPr lang="zh-CN" altLang="en-US" sz="2000" dirty="0">
                  <a:solidFill>
                    <a:schemeClr val="accent5">
                      <a:lumMod val="75000"/>
                    </a:schemeClr>
                  </a:solidFill>
                </a:rPr>
                <a:t>考研的目的到底是什么</a:t>
              </a:r>
            </a:p>
          </p:txBody>
        </p:sp>
        <p:sp>
          <p:nvSpPr>
            <p:cNvPr id="33" name="矩形 32"/>
            <p:cNvSpPr/>
            <p:nvPr/>
          </p:nvSpPr>
          <p:spPr>
            <a:xfrm>
              <a:off x="8270108" y="4572559"/>
              <a:ext cx="2865891" cy="1023738"/>
            </a:xfrm>
            <a:prstGeom prst="rect">
              <a:avLst/>
            </a:prstGeom>
          </p:spPr>
          <p:txBody>
            <a:bodyPr wrap="square" lIns="91436" tIns="45718" rIns="91436" bIns="45718">
              <a:spAutoFit/>
            </a:bodyPr>
            <a:lstStyle/>
            <a:p>
              <a:pPr>
                <a:lnSpc>
                  <a:spcPct val="150000"/>
                </a:lnSpc>
              </a:pP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如果是逃避就业，最好别考，因为迟早会面对，如果是认为研究生待遇高，那也不一定</a:t>
              </a:r>
              <a:endParaRPr lang="en-US" altLang="zh-CN" sz="1400" b="1"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948593" y="2532860"/>
            <a:ext cx="2899156" cy="1369598"/>
            <a:chOff x="948593" y="2532860"/>
            <a:chExt cx="2899156" cy="1369598"/>
          </a:xfrm>
        </p:grpSpPr>
        <p:sp>
          <p:nvSpPr>
            <p:cNvPr id="34" name="TextBox 76"/>
            <p:cNvSpPr txBox="1"/>
            <p:nvPr/>
          </p:nvSpPr>
          <p:spPr>
            <a:xfrm>
              <a:off x="948593" y="2532860"/>
              <a:ext cx="2236502"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pPr algn="r"/>
              <a:r>
                <a:rPr lang="zh-CN" altLang="en-US" sz="2000" dirty="0" smtClean="0">
                  <a:solidFill>
                    <a:schemeClr val="accent5">
                      <a:lumMod val="75000"/>
                    </a:schemeClr>
                  </a:solidFill>
                </a:rPr>
                <a:t>我喜欢钻研问题吗</a:t>
              </a:r>
              <a:endParaRPr lang="zh-CN" altLang="en-US" sz="2000" dirty="0">
                <a:solidFill>
                  <a:schemeClr val="accent5">
                    <a:lumMod val="75000"/>
                  </a:schemeClr>
                </a:solidFill>
              </a:endParaRPr>
            </a:p>
          </p:txBody>
        </p:sp>
        <p:sp>
          <p:nvSpPr>
            <p:cNvPr id="35" name="矩形 34"/>
            <p:cNvSpPr/>
            <p:nvPr/>
          </p:nvSpPr>
          <p:spPr>
            <a:xfrm>
              <a:off x="981858" y="2840633"/>
              <a:ext cx="2865891" cy="1061825"/>
            </a:xfrm>
            <a:prstGeom prst="rect">
              <a:avLst/>
            </a:prstGeom>
          </p:spPr>
          <p:txBody>
            <a:bodyPr wrap="square" lIns="91436" tIns="45718" rIns="91436" bIns="45718">
              <a:spAutoFit/>
            </a:bodyPr>
            <a:lstStyle/>
            <a:p>
              <a:pPr>
                <a:lnSpc>
                  <a:spcPct val="150000"/>
                </a:lnSpc>
              </a:pPr>
              <a:r>
                <a:rPr lang="zh-CN" altLang="en-US" sz="1400" b="1" dirty="0" smtClean="0">
                  <a:solidFill>
                    <a:schemeClr val="bg2">
                      <a:lumMod val="50000"/>
                    </a:schemeClr>
                  </a:solidFill>
                  <a:latin typeface="微软雅黑" panose="020B0503020204020204" pitchFamily="34" charset="-122"/>
                  <a:ea typeface="微软雅黑" panose="020B0503020204020204" pitchFamily="34" charset="-122"/>
                </a:rPr>
                <a:t>你有没有在</a:t>
              </a:r>
              <a:r>
                <a:rPr lang="en-US" altLang="zh-CN" sz="1400" b="1" dirty="0" smtClean="0">
                  <a:solidFill>
                    <a:schemeClr val="bg2">
                      <a:lumMod val="50000"/>
                    </a:schemeClr>
                  </a:solidFill>
                  <a:latin typeface="微软雅黑" panose="020B0503020204020204" pitchFamily="34" charset="-122"/>
                  <a:ea typeface="微软雅黑" panose="020B0503020204020204" pitchFamily="34" charset="-122"/>
                </a:rPr>
                <a:t>word</a:t>
              </a:r>
              <a:r>
                <a:rPr lang="zh-CN" altLang="en-US" sz="1400" b="1" dirty="0" smtClean="0">
                  <a:solidFill>
                    <a:schemeClr val="bg2">
                      <a:lumMod val="50000"/>
                    </a:schemeClr>
                  </a:solidFill>
                  <a:latin typeface="微软雅黑" panose="020B0503020204020204" pitchFamily="34" charset="-122"/>
                  <a:ea typeface="微软雅黑" panose="020B0503020204020204" pitchFamily="34" charset="-122"/>
                </a:rPr>
                <a:t>里面填表时候研究过如何在一个正方形里打勾的问题</a:t>
              </a:r>
              <a:endParaRPr lang="en-US" altLang="zh-CN" sz="1400" b="1"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970592" y="4197674"/>
            <a:ext cx="2903966" cy="1654676"/>
            <a:chOff x="943783" y="2532860"/>
            <a:chExt cx="2903966" cy="1654676"/>
          </a:xfrm>
        </p:grpSpPr>
        <p:sp>
          <p:nvSpPr>
            <p:cNvPr id="39" name="TextBox 76"/>
            <p:cNvSpPr txBox="1"/>
            <p:nvPr/>
          </p:nvSpPr>
          <p:spPr>
            <a:xfrm>
              <a:off x="943783" y="2532860"/>
              <a:ext cx="2492982" cy="400105"/>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pPr algn="r"/>
              <a:r>
                <a:rPr lang="zh-CN" altLang="en-US" sz="2000" dirty="0">
                  <a:solidFill>
                    <a:schemeClr val="accent5">
                      <a:lumMod val="75000"/>
                    </a:schemeClr>
                  </a:solidFill>
                </a:rPr>
                <a:t>经济条件允许考研吗</a:t>
              </a:r>
            </a:p>
          </p:txBody>
        </p:sp>
        <p:sp>
          <p:nvSpPr>
            <p:cNvPr id="40" name="矩形 39"/>
            <p:cNvSpPr/>
            <p:nvPr/>
          </p:nvSpPr>
          <p:spPr>
            <a:xfrm>
              <a:off x="981858" y="2840633"/>
              <a:ext cx="2865891" cy="1346903"/>
            </a:xfrm>
            <a:prstGeom prst="rect">
              <a:avLst/>
            </a:prstGeom>
          </p:spPr>
          <p:txBody>
            <a:bodyPr wrap="square" lIns="91436" tIns="45718" rIns="91436" bIns="45718">
              <a:spAutoFit/>
            </a:bodyPr>
            <a:lstStyle/>
            <a:p>
              <a:pPr>
                <a:lnSpc>
                  <a:spcPct val="150000"/>
                </a:lnSpc>
              </a:pP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学费每年</a:t>
              </a:r>
              <a:r>
                <a:rPr lang="en-US" altLang="zh-CN" sz="1400" b="1" dirty="0">
                  <a:solidFill>
                    <a:schemeClr val="bg2">
                      <a:lumMod val="50000"/>
                    </a:schemeClr>
                  </a:solidFill>
                  <a:latin typeface="微软雅黑" panose="020B0503020204020204" pitchFamily="34" charset="-122"/>
                  <a:ea typeface="微软雅黑" panose="020B0503020204020204" pitchFamily="34" charset="-122"/>
                </a:rPr>
                <a:t>8000</a:t>
              </a: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元，有</a:t>
              </a:r>
              <a:r>
                <a:rPr lang="en-US" altLang="zh-CN" sz="1400" b="1" dirty="0">
                  <a:solidFill>
                    <a:schemeClr val="bg2">
                      <a:lumMod val="50000"/>
                    </a:schemeClr>
                  </a:solidFill>
                  <a:latin typeface="微软雅黑" panose="020B0503020204020204" pitchFamily="34" charset="-122"/>
                  <a:ea typeface="微软雅黑" panose="020B0503020204020204" pitchFamily="34" charset="-122"/>
                </a:rPr>
                <a:t>50%-70%</a:t>
              </a:r>
              <a:r>
                <a:rPr lang="zh-CN" altLang="en-US" sz="1400" b="1" dirty="0">
                  <a:solidFill>
                    <a:schemeClr val="bg2">
                      <a:lumMod val="50000"/>
                    </a:schemeClr>
                  </a:solidFill>
                  <a:latin typeface="微软雅黑" panose="020B0503020204020204" pitchFamily="34" charset="-122"/>
                  <a:ea typeface="微软雅黑" panose="020B0503020204020204" pitchFamily="34" charset="-122"/>
                </a:rPr>
                <a:t>的机率可获得奖学金或导师研究资助，但对于大部分研究生应该不够每月花销</a:t>
              </a:r>
              <a:endParaRPr lang="en-US" altLang="zh-CN" sz="1400" b="1" dirty="0">
                <a:solidFill>
                  <a:schemeClr val="bg2">
                    <a:lumMod val="50000"/>
                  </a:schemeClr>
                </a:solidFill>
                <a:latin typeface="微软雅黑" panose="020B0503020204020204" pitchFamily="34" charset="-122"/>
                <a:ea typeface="微软雅黑" panose="020B0503020204020204" pitchFamily="34" charset="-122"/>
              </a:endParaRPr>
            </a:p>
          </p:txBody>
        </p:sp>
      </p:grpSp>
      <p:cxnSp>
        <p:nvCxnSpPr>
          <p:cNvPr id="43" name="直接连接符 42"/>
          <p:cNvCxnSpPr/>
          <p:nvPr/>
        </p:nvCxnSpPr>
        <p:spPr>
          <a:xfrm>
            <a:off x="3932475" y="571500"/>
            <a:ext cx="82595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0" y="571500"/>
            <a:ext cx="858582"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66819" y="300264"/>
            <a:ext cx="3257149" cy="523220"/>
            <a:chOff x="666819" y="300264"/>
            <a:chExt cx="3257149" cy="523220"/>
          </a:xfrm>
        </p:grpSpPr>
        <p:sp>
          <p:nvSpPr>
            <p:cNvPr id="46" name="圆角矩形 45"/>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我适合考研吗</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a:spLocks noChangeArrowheads="1"/>
          </p:cNvSpPr>
          <p:nvPr/>
        </p:nvSpPr>
        <p:spPr bwMode="auto">
          <a:xfrm>
            <a:off x="242686" y="5977116"/>
            <a:ext cx="11672652" cy="136612"/>
          </a:xfrm>
          <a:prstGeom prst="roundRect">
            <a:avLst>
              <a:gd name="adj" fmla="val 50000"/>
            </a:avLst>
          </a:prstGeom>
          <a:solidFill>
            <a:schemeClr val="bg1">
              <a:lumMod val="75000"/>
            </a:schemeClr>
          </a:solidFill>
          <a:ln>
            <a:noFill/>
          </a:ln>
        </p:spPr>
        <p:txBody>
          <a:bodyPr lIns="68543" tIns="34272" rIns="68543" bIns="34272"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grpSp>
        <p:nvGrpSpPr>
          <p:cNvPr id="51" name="组合 50"/>
          <p:cNvGrpSpPr/>
          <p:nvPr/>
        </p:nvGrpSpPr>
        <p:grpSpPr>
          <a:xfrm>
            <a:off x="5013544" y="2525597"/>
            <a:ext cx="1212754" cy="969663"/>
            <a:chOff x="1845827" y="2376400"/>
            <a:chExt cx="1212754" cy="969663"/>
          </a:xfrm>
        </p:grpSpPr>
        <p:sp>
          <p:nvSpPr>
            <p:cNvPr id="52" name="TextBox 76"/>
            <p:cNvSpPr txBox="1"/>
            <p:nvPr/>
          </p:nvSpPr>
          <p:spPr>
            <a:xfrm>
              <a:off x="1858135" y="2376400"/>
              <a:ext cx="1107988"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accent5">
                      <a:lumMod val="75000"/>
                    </a:schemeClr>
                  </a:solidFill>
                </a:rPr>
                <a:t>编程能力</a:t>
              </a:r>
            </a:p>
          </p:txBody>
        </p:sp>
        <p:sp>
          <p:nvSpPr>
            <p:cNvPr id="53" name="矩形 52"/>
            <p:cNvSpPr/>
            <p:nvPr/>
          </p:nvSpPr>
          <p:spPr>
            <a:xfrm>
              <a:off x="1845827" y="2699736"/>
              <a:ext cx="1212754"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编程是解决问题的有效途径</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3431336" y="1444798"/>
            <a:ext cx="1212754" cy="969663"/>
            <a:chOff x="1845827" y="2376400"/>
            <a:chExt cx="1212754" cy="969663"/>
          </a:xfrm>
        </p:grpSpPr>
        <p:sp>
          <p:nvSpPr>
            <p:cNvPr id="38" name="TextBox 76"/>
            <p:cNvSpPr txBox="1"/>
            <p:nvPr/>
          </p:nvSpPr>
          <p:spPr>
            <a:xfrm>
              <a:off x="1875069" y="2376400"/>
              <a:ext cx="1107988"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accent5">
                      <a:lumMod val="75000"/>
                    </a:schemeClr>
                  </a:solidFill>
                </a:rPr>
                <a:t>数学能力</a:t>
              </a:r>
            </a:p>
          </p:txBody>
        </p:sp>
        <p:sp>
          <p:nvSpPr>
            <p:cNvPr id="40" name="矩形 39"/>
            <p:cNvSpPr/>
            <p:nvPr/>
          </p:nvSpPr>
          <p:spPr>
            <a:xfrm>
              <a:off x="1845827" y="2699736"/>
              <a:ext cx="1212754"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数学是一切理工学科的基础</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1847484" y="2580351"/>
            <a:ext cx="1212754" cy="969663"/>
            <a:chOff x="1845827" y="2376400"/>
            <a:chExt cx="1212754" cy="969663"/>
          </a:xfrm>
        </p:grpSpPr>
        <p:sp>
          <p:nvSpPr>
            <p:cNvPr id="55" name="TextBox 76"/>
            <p:cNvSpPr txBox="1"/>
            <p:nvPr/>
          </p:nvSpPr>
          <p:spPr>
            <a:xfrm>
              <a:off x="1892003" y="2376400"/>
              <a:ext cx="1107988"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smtClean="0">
                  <a:solidFill>
                    <a:schemeClr val="accent5">
                      <a:lumMod val="75000"/>
                    </a:schemeClr>
                  </a:solidFill>
                </a:rPr>
                <a:t>英语能力</a:t>
              </a:r>
              <a:endParaRPr lang="zh-CN" altLang="en-US" sz="1800" dirty="0">
                <a:solidFill>
                  <a:schemeClr val="accent5">
                    <a:lumMod val="75000"/>
                  </a:schemeClr>
                </a:solidFill>
              </a:endParaRPr>
            </a:p>
          </p:txBody>
        </p:sp>
        <p:sp>
          <p:nvSpPr>
            <p:cNvPr id="56" name="矩形 55"/>
            <p:cNvSpPr/>
            <p:nvPr/>
          </p:nvSpPr>
          <p:spPr>
            <a:xfrm>
              <a:off x="1845827" y="2699736"/>
              <a:ext cx="1212754"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前沿领域的文献是全英文 </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6552677" y="1436331"/>
            <a:ext cx="1304390" cy="978130"/>
            <a:chOff x="1841201" y="2367933"/>
            <a:chExt cx="1304390" cy="978130"/>
          </a:xfrm>
        </p:grpSpPr>
        <p:sp>
          <p:nvSpPr>
            <p:cNvPr id="58" name="TextBox 76"/>
            <p:cNvSpPr txBox="1"/>
            <p:nvPr/>
          </p:nvSpPr>
          <p:spPr>
            <a:xfrm>
              <a:off x="1841201" y="2367933"/>
              <a:ext cx="1107988"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accent5">
                      <a:lumMod val="75000"/>
                    </a:schemeClr>
                  </a:solidFill>
                </a:rPr>
                <a:t>钻研能力</a:t>
              </a:r>
            </a:p>
          </p:txBody>
        </p:sp>
        <p:sp>
          <p:nvSpPr>
            <p:cNvPr id="59" name="矩形 58"/>
            <p:cNvSpPr/>
            <p:nvPr/>
          </p:nvSpPr>
          <p:spPr>
            <a:xfrm>
              <a:off x="1845827" y="2699736"/>
              <a:ext cx="1299764"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科学研究要有打持久战的耐心</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8102601" y="2583776"/>
            <a:ext cx="1507066" cy="969663"/>
            <a:chOff x="1707360" y="2376400"/>
            <a:chExt cx="1507066" cy="969663"/>
          </a:xfrm>
        </p:grpSpPr>
        <p:sp>
          <p:nvSpPr>
            <p:cNvPr id="61" name="TextBox 76"/>
            <p:cNvSpPr txBox="1"/>
            <p:nvPr/>
          </p:nvSpPr>
          <p:spPr>
            <a:xfrm>
              <a:off x="1790399" y="2376400"/>
              <a:ext cx="1107988"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accent5">
                      <a:lumMod val="75000"/>
                    </a:schemeClr>
                  </a:solidFill>
                </a:rPr>
                <a:t>专注能力</a:t>
              </a:r>
            </a:p>
          </p:txBody>
        </p:sp>
        <p:sp>
          <p:nvSpPr>
            <p:cNvPr id="62" name="矩形 61"/>
            <p:cNvSpPr/>
            <p:nvPr/>
          </p:nvSpPr>
          <p:spPr>
            <a:xfrm>
              <a:off x="1707360" y="2699736"/>
              <a:ext cx="1507066"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一旦确定了研究方向不能见异思迁</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9921911" y="1444798"/>
            <a:ext cx="1448822" cy="969663"/>
            <a:chOff x="1845827" y="2376400"/>
            <a:chExt cx="1448822" cy="969663"/>
          </a:xfrm>
        </p:grpSpPr>
        <p:sp>
          <p:nvSpPr>
            <p:cNvPr id="64" name="TextBox 76"/>
            <p:cNvSpPr txBox="1"/>
            <p:nvPr/>
          </p:nvSpPr>
          <p:spPr>
            <a:xfrm>
              <a:off x="1900470" y="2376400"/>
              <a:ext cx="1107988"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chemeClr val="accent5">
                      <a:lumMod val="75000"/>
                    </a:schemeClr>
                  </a:solidFill>
                </a:rPr>
                <a:t>创新能力</a:t>
              </a:r>
            </a:p>
          </p:txBody>
        </p:sp>
        <p:sp>
          <p:nvSpPr>
            <p:cNvPr id="65" name="矩形 64"/>
            <p:cNvSpPr/>
            <p:nvPr/>
          </p:nvSpPr>
          <p:spPr>
            <a:xfrm>
              <a:off x="1845827" y="2699736"/>
              <a:ext cx="1448822"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大量阅读文献才能找出创新的灵感</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1942805" y="3699158"/>
            <a:ext cx="974977" cy="2387903"/>
            <a:chOff x="1942805" y="3699158"/>
            <a:chExt cx="974977" cy="2387903"/>
          </a:xfrm>
        </p:grpSpPr>
        <p:sp>
          <p:nvSpPr>
            <p:cNvPr id="6" name="椭圆 5"/>
            <p:cNvSpPr/>
            <p:nvPr/>
          </p:nvSpPr>
          <p:spPr bwMode="auto">
            <a:xfrm>
              <a:off x="1942805" y="3699158"/>
              <a:ext cx="974977" cy="974976"/>
            </a:xfrm>
            <a:prstGeom prst="ellipse">
              <a:avLst/>
            </a:prstGeom>
            <a:solidFill>
              <a:srgbClr val="005CA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p:txBody>
        </p:sp>
        <p:sp>
          <p:nvSpPr>
            <p:cNvPr id="8" name="圆角矩形 31"/>
            <p:cNvSpPr>
              <a:spLocks noChangeArrowheads="1"/>
            </p:cNvSpPr>
            <p:nvPr/>
          </p:nvSpPr>
          <p:spPr bwMode="auto">
            <a:xfrm>
              <a:off x="2364092" y="5964367"/>
              <a:ext cx="124101" cy="122694"/>
            </a:xfrm>
            <a:prstGeom prst="roundRect">
              <a:avLst>
                <a:gd name="adj" fmla="val 50000"/>
              </a:avLst>
            </a:prstGeom>
            <a:solidFill>
              <a:srgbClr val="005CA7"/>
            </a:solidFill>
            <a:ln>
              <a:noFill/>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cxnSp>
          <p:nvCxnSpPr>
            <p:cNvPr id="9" name="直接连接符 32"/>
            <p:cNvCxnSpPr>
              <a:cxnSpLocks noChangeShapeType="1"/>
            </p:cNvCxnSpPr>
            <p:nvPr/>
          </p:nvCxnSpPr>
          <p:spPr bwMode="auto">
            <a:xfrm flipH="1">
              <a:off x="2418928" y="4730208"/>
              <a:ext cx="14430" cy="1226941"/>
            </a:xfrm>
            <a:prstGeom prst="line">
              <a:avLst/>
            </a:prstGeom>
            <a:solidFill>
              <a:srgbClr val="31B8B4"/>
            </a:solidFill>
            <a:ln w="19050" cmpd="sng">
              <a:solidFill>
                <a:srgbClr val="005CA7"/>
              </a:solidFill>
              <a:round/>
            </a:ln>
          </p:spPr>
        </p:cxnSp>
        <p:pic>
          <p:nvPicPr>
            <p:cNvPr id="3" name="图片 2"/>
            <p:cNvPicPr>
              <a:picLocks noChangeAspect="1"/>
            </p:cNvPicPr>
            <p:nvPr/>
          </p:nvPicPr>
          <p:blipFill>
            <a:blip r:embed="rId2" cstate="print"/>
            <a:stretch>
              <a:fillRect/>
            </a:stretch>
          </p:blipFill>
          <p:spPr>
            <a:xfrm>
              <a:off x="2189486" y="3916284"/>
              <a:ext cx="528750" cy="472500"/>
            </a:xfrm>
            <a:prstGeom prst="rect">
              <a:avLst/>
            </a:prstGeom>
          </p:spPr>
        </p:pic>
      </p:grpSp>
      <p:grpSp>
        <p:nvGrpSpPr>
          <p:cNvPr id="17" name="组合 16"/>
          <p:cNvGrpSpPr/>
          <p:nvPr/>
        </p:nvGrpSpPr>
        <p:grpSpPr>
          <a:xfrm>
            <a:off x="3485928" y="2581120"/>
            <a:ext cx="974977" cy="3507951"/>
            <a:chOff x="3485928" y="2581120"/>
            <a:chExt cx="974977" cy="3507951"/>
          </a:xfrm>
        </p:grpSpPr>
        <p:sp>
          <p:nvSpPr>
            <p:cNvPr id="12" name="椭圆 11"/>
            <p:cNvSpPr/>
            <p:nvPr/>
          </p:nvSpPr>
          <p:spPr bwMode="auto">
            <a:xfrm>
              <a:off x="3485928" y="2581120"/>
              <a:ext cx="974977" cy="974976"/>
            </a:xfrm>
            <a:prstGeom prst="ellipse">
              <a:avLst/>
            </a:prstGeom>
            <a:solidFill>
              <a:srgbClr val="005CA7"/>
            </a:solidFill>
            <a:ln w="9525" cap="flat" cmpd="sng" algn="ctr">
              <a:solidFill>
                <a:srgbClr val="005CA7"/>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p:txBody>
        </p:sp>
        <p:cxnSp>
          <p:nvCxnSpPr>
            <p:cNvPr id="13" name="直接连接符 26"/>
            <p:cNvCxnSpPr>
              <a:cxnSpLocks noChangeShapeType="1"/>
            </p:cNvCxnSpPr>
            <p:nvPr/>
          </p:nvCxnSpPr>
          <p:spPr bwMode="auto">
            <a:xfrm>
              <a:off x="3984969" y="3589862"/>
              <a:ext cx="0" cy="2352841"/>
            </a:xfrm>
            <a:prstGeom prst="line">
              <a:avLst/>
            </a:prstGeom>
            <a:noFill/>
            <a:ln w="19050" cmpd="sng">
              <a:solidFill>
                <a:srgbClr val="005CA7"/>
              </a:solidFill>
              <a:round/>
            </a:ln>
            <a:extLst>
              <a:ext uri="{909E8E84-426E-40DD-AFC4-6F175D3DCCD1}">
                <a14:hiddenFill xmlns:a14="http://schemas.microsoft.com/office/drawing/2010/main">
                  <a:noFill/>
                </a14:hiddenFill>
              </a:ext>
            </a:extLst>
          </p:spPr>
        </p:cxnSp>
        <p:sp>
          <p:nvSpPr>
            <p:cNvPr id="15" name="圆角矩形 28"/>
            <p:cNvSpPr>
              <a:spLocks noChangeArrowheads="1"/>
            </p:cNvSpPr>
            <p:nvPr/>
          </p:nvSpPr>
          <p:spPr bwMode="auto">
            <a:xfrm>
              <a:off x="3922917" y="5966377"/>
              <a:ext cx="124101" cy="122694"/>
            </a:xfrm>
            <a:prstGeom prst="roundRect">
              <a:avLst>
                <a:gd name="adj" fmla="val 50000"/>
              </a:avLst>
            </a:prstGeom>
            <a:solidFill>
              <a:srgbClr val="005CA7"/>
            </a:solidFill>
            <a:ln w="9525">
              <a:solidFill>
                <a:srgbClr val="005CA7"/>
              </a:solid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pic>
          <p:nvPicPr>
            <p:cNvPr id="5" name="图片 4"/>
            <p:cNvPicPr>
              <a:picLocks noChangeAspect="1"/>
            </p:cNvPicPr>
            <p:nvPr/>
          </p:nvPicPr>
          <p:blipFill>
            <a:blip r:embed="rId3" cstate="print"/>
            <a:stretch>
              <a:fillRect/>
            </a:stretch>
          </p:blipFill>
          <p:spPr>
            <a:xfrm>
              <a:off x="3760909" y="2833370"/>
              <a:ext cx="438750" cy="450000"/>
            </a:xfrm>
            <a:prstGeom prst="rect">
              <a:avLst/>
            </a:prstGeom>
          </p:spPr>
        </p:pic>
      </p:grpSp>
      <p:grpSp>
        <p:nvGrpSpPr>
          <p:cNvPr id="20" name="组合 19"/>
          <p:cNvGrpSpPr/>
          <p:nvPr/>
        </p:nvGrpSpPr>
        <p:grpSpPr>
          <a:xfrm>
            <a:off x="5083431" y="3765025"/>
            <a:ext cx="974977" cy="2327386"/>
            <a:chOff x="5083431" y="3765025"/>
            <a:chExt cx="974977" cy="2327386"/>
          </a:xfrm>
        </p:grpSpPr>
        <p:sp>
          <p:nvSpPr>
            <p:cNvPr id="18" name="椭圆 17"/>
            <p:cNvSpPr/>
            <p:nvPr/>
          </p:nvSpPr>
          <p:spPr bwMode="auto">
            <a:xfrm>
              <a:off x="5083431" y="3765025"/>
              <a:ext cx="974977" cy="974977"/>
            </a:xfrm>
            <a:prstGeom prst="ellipse">
              <a:avLst/>
            </a:prstGeom>
            <a:solidFill>
              <a:srgbClr val="005CA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p:txBody>
        </p:sp>
        <p:cxnSp>
          <p:nvCxnSpPr>
            <p:cNvPr id="19" name="直接连接符 22"/>
            <p:cNvCxnSpPr>
              <a:cxnSpLocks noChangeShapeType="1"/>
            </p:cNvCxnSpPr>
            <p:nvPr/>
          </p:nvCxnSpPr>
          <p:spPr bwMode="auto">
            <a:xfrm flipH="1">
              <a:off x="5557005" y="4757789"/>
              <a:ext cx="15873" cy="1190854"/>
            </a:xfrm>
            <a:prstGeom prst="line">
              <a:avLst/>
            </a:prstGeom>
            <a:solidFill>
              <a:srgbClr val="31B8B4"/>
            </a:solidFill>
            <a:ln w="19050" cmpd="sng">
              <a:solidFill>
                <a:srgbClr val="005CA7"/>
              </a:solidFill>
              <a:round/>
            </a:ln>
          </p:spPr>
        </p:cxnSp>
        <p:sp>
          <p:nvSpPr>
            <p:cNvPr id="21" name="圆角矩形 24"/>
            <p:cNvSpPr>
              <a:spLocks noChangeArrowheads="1"/>
            </p:cNvSpPr>
            <p:nvPr/>
          </p:nvSpPr>
          <p:spPr bwMode="auto">
            <a:xfrm>
              <a:off x="5495819" y="5969716"/>
              <a:ext cx="124102" cy="122695"/>
            </a:xfrm>
            <a:prstGeom prst="roundRect">
              <a:avLst>
                <a:gd name="adj" fmla="val 50000"/>
              </a:avLst>
            </a:prstGeom>
            <a:solidFill>
              <a:srgbClr val="005CA7"/>
            </a:solidFill>
            <a:ln w="9525">
              <a:solidFill>
                <a:srgbClr val="005CA7"/>
              </a:solid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pic>
          <p:nvPicPr>
            <p:cNvPr id="7" name="图片 6"/>
            <p:cNvPicPr>
              <a:picLocks noChangeAspect="1"/>
            </p:cNvPicPr>
            <p:nvPr/>
          </p:nvPicPr>
          <p:blipFill>
            <a:blip r:embed="rId4" cstate="print"/>
            <a:stretch>
              <a:fillRect/>
            </a:stretch>
          </p:blipFill>
          <p:spPr>
            <a:xfrm>
              <a:off x="5392979" y="4016811"/>
              <a:ext cx="450000" cy="483750"/>
            </a:xfrm>
            <a:prstGeom prst="rect">
              <a:avLst/>
            </a:prstGeom>
          </p:spPr>
        </p:pic>
      </p:grpSp>
      <p:grpSp>
        <p:nvGrpSpPr>
          <p:cNvPr id="22" name="组合 21"/>
          <p:cNvGrpSpPr/>
          <p:nvPr/>
        </p:nvGrpSpPr>
        <p:grpSpPr>
          <a:xfrm>
            <a:off x="6678828" y="2641751"/>
            <a:ext cx="974977" cy="3444158"/>
            <a:chOff x="6678828" y="2641751"/>
            <a:chExt cx="974977" cy="3444158"/>
          </a:xfrm>
        </p:grpSpPr>
        <p:sp>
          <p:nvSpPr>
            <p:cNvPr id="24" name="椭圆 23"/>
            <p:cNvSpPr/>
            <p:nvPr/>
          </p:nvSpPr>
          <p:spPr bwMode="auto">
            <a:xfrm>
              <a:off x="6678828" y="2641751"/>
              <a:ext cx="974977" cy="974977"/>
            </a:xfrm>
            <a:prstGeom prst="ellipse">
              <a:avLst/>
            </a:prstGeom>
            <a:solidFill>
              <a:srgbClr val="005CA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p:txBody>
        </p:sp>
        <p:cxnSp>
          <p:nvCxnSpPr>
            <p:cNvPr id="26" name="直接连接符 19"/>
            <p:cNvCxnSpPr>
              <a:cxnSpLocks noChangeShapeType="1"/>
            </p:cNvCxnSpPr>
            <p:nvPr/>
          </p:nvCxnSpPr>
          <p:spPr bwMode="auto">
            <a:xfrm>
              <a:off x="7163680" y="3643573"/>
              <a:ext cx="2886" cy="2302319"/>
            </a:xfrm>
            <a:prstGeom prst="line">
              <a:avLst/>
            </a:prstGeom>
            <a:noFill/>
            <a:ln w="19050" cmpd="sng">
              <a:solidFill>
                <a:srgbClr val="005CA7"/>
              </a:solidFill>
              <a:round/>
            </a:ln>
            <a:extLst>
              <a:ext uri="{909E8E84-426E-40DD-AFC4-6F175D3DCCD1}">
                <a14:hiddenFill xmlns:a14="http://schemas.microsoft.com/office/drawing/2010/main">
                  <a:noFill/>
                </a14:hiddenFill>
              </a:ext>
            </a:extLst>
          </p:spPr>
        </p:cxnSp>
        <p:sp>
          <p:nvSpPr>
            <p:cNvPr id="27" name="圆角矩形 20"/>
            <p:cNvSpPr>
              <a:spLocks noChangeArrowheads="1"/>
            </p:cNvSpPr>
            <p:nvPr/>
          </p:nvSpPr>
          <p:spPr bwMode="auto">
            <a:xfrm>
              <a:off x="7104514" y="5963214"/>
              <a:ext cx="121216" cy="122695"/>
            </a:xfrm>
            <a:prstGeom prst="roundRect">
              <a:avLst>
                <a:gd name="adj" fmla="val 50000"/>
              </a:avLst>
            </a:prstGeom>
            <a:solidFill>
              <a:srgbClr val="005CA7"/>
            </a:solidFill>
            <a:ln w="9525">
              <a:no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pic>
          <p:nvPicPr>
            <p:cNvPr id="10" name="图片 9"/>
            <p:cNvPicPr>
              <a:picLocks noChangeAspect="1"/>
            </p:cNvPicPr>
            <p:nvPr/>
          </p:nvPicPr>
          <p:blipFill>
            <a:blip r:embed="rId5" cstate="print"/>
            <a:stretch>
              <a:fillRect/>
            </a:stretch>
          </p:blipFill>
          <p:spPr>
            <a:xfrm>
              <a:off x="6926972" y="2872650"/>
              <a:ext cx="483750" cy="483750"/>
            </a:xfrm>
            <a:prstGeom prst="rect">
              <a:avLst/>
            </a:prstGeom>
          </p:spPr>
        </p:pic>
      </p:grpSp>
      <p:grpSp>
        <p:nvGrpSpPr>
          <p:cNvPr id="23" name="组合 22"/>
          <p:cNvGrpSpPr/>
          <p:nvPr/>
        </p:nvGrpSpPr>
        <p:grpSpPr>
          <a:xfrm>
            <a:off x="8348644" y="3752458"/>
            <a:ext cx="974977" cy="2325830"/>
            <a:chOff x="8348644" y="3752458"/>
            <a:chExt cx="974977" cy="2325830"/>
          </a:xfrm>
        </p:grpSpPr>
        <p:sp>
          <p:nvSpPr>
            <p:cNvPr id="36" name="椭圆 35"/>
            <p:cNvSpPr/>
            <p:nvPr/>
          </p:nvSpPr>
          <p:spPr bwMode="auto">
            <a:xfrm>
              <a:off x="8348644" y="3752458"/>
              <a:ext cx="974977" cy="974976"/>
            </a:xfrm>
            <a:prstGeom prst="ellipse">
              <a:avLst/>
            </a:prstGeom>
            <a:solidFill>
              <a:srgbClr val="005CA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p:txBody>
        </p:sp>
        <p:cxnSp>
          <p:nvCxnSpPr>
            <p:cNvPr id="37" name="直接连接符 10"/>
            <p:cNvCxnSpPr>
              <a:cxnSpLocks noChangeShapeType="1"/>
            </p:cNvCxnSpPr>
            <p:nvPr/>
          </p:nvCxnSpPr>
          <p:spPr bwMode="auto">
            <a:xfrm flipH="1">
              <a:off x="8824582" y="4741318"/>
              <a:ext cx="14430" cy="1190854"/>
            </a:xfrm>
            <a:prstGeom prst="line">
              <a:avLst/>
            </a:prstGeom>
            <a:solidFill>
              <a:srgbClr val="31B8B4"/>
            </a:solidFill>
            <a:ln w="19050" cmpd="sng">
              <a:solidFill>
                <a:srgbClr val="005CA7"/>
              </a:solidFill>
              <a:round/>
            </a:ln>
          </p:spPr>
        </p:cxnSp>
        <p:sp>
          <p:nvSpPr>
            <p:cNvPr id="39" name="圆角矩形 12"/>
            <p:cNvSpPr>
              <a:spLocks noChangeArrowheads="1"/>
            </p:cNvSpPr>
            <p:nvPr/>
          </p:nvSpPr>
          <p:spPr bwMode="auto">
            <a:xfrm>
              <a:off x="8757873" y="5955594"/>
              <a:ext cx="122658" cy="122694"/>
            </a:xfrm>
            <a:prstGeom prst="roundRect">
              <a:avLst>
                <a:gd name="adj" fmla="val 50000"/>
              </a:avLst>
            </a:prstGeom>
            <a:solidFill>
              <a:srgbClr val="005CA7"/>
            </a:solidFill>
            <a:ln w="9525">
              <a:no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pic>
          <p:nvPicPr>
            <p:cNvPr id="11" name="图片 10"/>
            <p:cNvPicPr>
              <a:picLocks noChangeAspect="1"/>
            </p:cNvPicPr>
            <p:nvPr/>
          </p:nvPicPr>
          <p:blipFill>
            <a:blip r:embed="rId6" cstate="print"/>
            <a:stretch>
              <a:fillRect/>
            </a:stretch>
          </p:blipFill>
          <p:spPr>
            <a:xfrm>
              <a:off x="8622819" y="3985894"/>
              <a:ext cx="438750" cy="517500"/>
            </a:xfrm>
            <a:prstGeom prst="rect">
              <a:avLst/>
            </a:prstGeom>
          </p:spPr>
        </p:pic>
      </p:grpSp>
      <p:grpSp>
        <p:nvGrpSpPr>
          <p:cNvPr id="25" name="组合 24"/>
          <p:cNvGrpSpPr/>
          <p:nvPr/>
        </p:nvGrpSpPr>
        <p:grpSpPr>
          <a:xfrm>
            <a:off x="10041086" y="2642495"/>
            <a:ext cx="974977" cy="3447619"/>
            <a:chOff x="10041086" y="2642495"/>
            <a:chExt cx="974977" cy="3447619"/>
          </a:xfrm>
        </p:grpSpPr>
        <p:sp>
          <p:nvSpPr>
            <p:cNvPr id="30" name="椭圆 29"/>
            <p:cNvSpPr/>
            <p:nvPr/>
          </p:nvSpPr>
          <p:spPr bwMode="auto">
            <a:xfrm>
              <a:off x="10041086" y="2642495"/>
              <a:ext cx="974977" cy="974977"/>
            </a:xfrm>
            <a:prstGeom prst="ellipse">
              <a:avLst/>
            </a:prstGeom>
            <a:solidFill>
              <a:srgbClr val="005CA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p:txBody>
        </p:sp>
        <p:cxnSp>
          <p:nvCxnSpPr>
            <p:cNvPr id="32" name="直接连接符 15"/>
            <p:cNvCxnSpPr>
              <a:cxnSpLocks noChangeShapeType="1"/>
            </p:cNvCxnSpPr>
            <p:nvPr/>
          </p:nvCxnSpPr>
          <p:spPr bwMode="auto">
            <a:xfrm>
              <a:off x="10528288" y="3647776"/>
              <a:ext cx="0" cy="2302321"/>
            </a:xfrm>
            <a:prstGeom prst="line">
              <a:avLst/>
            </a:prstGeom>
            <a:noFill/>
            <a:ln w="19050" cmpd="sng">
              <a:solidFill>
                <a:srgbClr val="005CA7"/>
              </a:solidFill>
              <a:round/>
            </a:ln>
            <a:extLst>
              <a:ext uri="{909E8E84-426E-40DD-AFC4-6F175D3DCCD1}">
                <a14:hiddenFill xmlns:a14="http://schemas.microsoft.com/office/drawing/2010/main">
                  <a:noFill/>
                </a14:hiddenFill>
              </a:ext>
            </a:extLst>
          </p:spPr>
        </p:cxnSp>
        <p:sp>
          <p:nvSpPr>
            <p:cNvPr id="33" name="圆角矩形 16"/>
            <p:cNvSpPr>
              <a:spLocks noChangeArrowheads="1"/>
            </p:cNvSpPr>
            <p:nvPr/>
          </p:nvSpPr>
          <p:spPr bwMode="auto">
            <a:xfrm>
              <a:off x="10478112" y="5967419"/>
              <a:ext cx="124102" cy="122695"/>
            </a:xfrm>
            <a:prstGeom prst="roundRect">
              <a:avLst>
                <a:gd name="adj" fmla="val 50000"/>
              </a:avLst>
            </a:prstGeom>
            <a:solidFill>
              <a:srgbClr val="005CA7"/>
            </a:solidFill>
            <a:ln w="9525">
              <a:no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pic>
          <p:nvPicPr>
            <p:cNvPr id="14" name="图片 13"/>
            <p:cNvPicPr>
              <a:picLocks noChangeAspect="1"/>
            </p:cNvPicPr>
            <p:nvPr/>
          </p:nvPicPr>
          <p:blipFill>
            <a:blip r:embed="rId7" cstate="print"/>
            <a:stretch>
              <a:fillRect/>
            </a:stretch>
          </p:blipFill>
          <p:spPr>
            <a:xfrm>
              <a:off x="10278373" y="2901027"/>
              <a:ext cx="450000" cy="461250"/>
            </a:xfrm>
            <a:prstGeom prst="rect">
              <a:avLst/>
            </a:prstGeom>
          </p:spPr>
        </p:pic>
      </p:grpSp>
      <p:cxnSp>
        <p:nvCxnSpPr>
          <p:cNvPr id="66" name="直接连接符 65"/>
          <p:cNvCxnSpPr/>
          <p:nvPr/>
        </p:nvCxnSpPr>
        <p:spPr>
          <a:xfrm>
            <a:off x="3932475" y="571500"/>
            <a:ext cx="84754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93573" y="571500"/>
            <a:ext cx="105215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666819" y="300264"/>
            <a:ext cx="3257149" cy="523220"/>
            <a:chOff x="666819" y="300264"/>
            <a:chExt cx="3257149" cy="523220"/>
          </a:xfrm>
        </p:grpSpPr>
        <p:sp>
          <p:nvSpPr>
            <p:cNvPr id="69" name="圆角矩形 68"/>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我适合考研吗</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4"/>
          <p:cNvGrpSpPr>
            <a:grpSpLocks noChangeAspect="1"/>
          </p:cNvGrpSpPr>
          <p:nvPr/>
        </p:nvGrpSpPr>
        <p:grpSpPr bwMode="auto">
          <a:xfrm>
            <a:off x="5321518" y="1733794"/>
            <a:ext cx="1526307" cy="1063544"/>
            <a:chOff x="3652" y="2029"/>
            <a:chExt cx="376" cy="262"/>
          </a:xfrm>
        </p:grpSpPr>
        <p:sp>
          <p:nvSpPr>
            <p:cNvPr id="32" name="AutoShape 3"/>
            <p:cNvSpPr>
              <a:spLocks noChangeAspect="1" noChangeArrowheads="1" noTextEdit="1"/>
            </p:cNvSpPr>
            <p:nvPr/>
          </p:nvSpPr>
          <p:spPr bwMode="auto">
            <a:xfrm>
              <a:off x="3652" y="2029"/>
              <a:ext cx="37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Freeform 5"/>
            <p:cNvSpPr/>
            <p:nvPr/>
          </p:nvSpPr>
          <p:spPr bwMode="auto">
            <a:xfrm>
              <a:off x="3748" y="2187"/>
              <a:ext cx="172" cy="106"/>
            </a:xfrm>
            <a:custGeom>
              <a:avLst/>
              <a:gdLst>
                <a:gd name="T0" fmla="*/ 38 w 71"/>
                <a:gd name="T1" fmla="*/ 21 h 44"/>
                <a:gd name="T2" fmla="*/ 34 w 71"/>
                <a:gd name="T3" fmla="*/ 19 h 44"/>
                <a:gd name="T4" fmla="*/ 0 w 71"/>
                <a:gd name="T5" fmla="*/ 0 h 44"/>
                <a:gd name="T6" fmla="*/ 7 w 71"/>
                <a:gd name="T7" fmla="*/ 27 h 44"/>
                <a:gd name="T8" fmla="*/ 38 w 71"/>
                <a:gd name="T9" fmla="*/ 44 h 44"/>
                <a:gd name="T10" fmla="*/ 67 w 71"/>
                <a:gd name="T11" fmla="*/ 27 h 44"/>
                <a:gd name="T12" fmla="*/ 71 w 71"/>
                <a:gd name="T13" fmla="*/ 3 h 44"/>
                <a:gd name="T14" fmla="*/ 41 w 71"/>
                <a:gd name="T15" fmla="*/ 19 h 44"/>
                <a:gd name="T16" fmla="*/ 38 w 71"/>
                <a:gd name="T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4">
                  <a:moveTo>
                    <a:pt x="38" y="21"/>
                  </a:moveTo>
                  <a:cubicBezTo>
                    <a:pt x="34" y="19"/>
                    <a:pt x="34" y="19"/>
                    <a:pt x="34" y="19"/>
                  </a:cubicBezTo>
                  <a:cubicBezTo>
                    <a:pt x="0" y="0"/>
                    <a:pt x="0" y="0"/>
                    <a:pt x="0" y="0"/>
                  </a:cubicBezTo>
                  <a:cubicBezTo>
                    <a:pt x="2" y="11"/>
                    <a:pt x="7" y="27"/>
                    <a:pt x="7" y="27"/>
                  </a:cubicBezTo>
                  <a:cubicBezTo>
                    <a:pt x="7" y="27"/>
                    <a:pt x="30" y="44"/>
                    <a:pt x="38" y="44"/>
                  </a:cubicBezTo>
                  <a:cubicBezTo>
                    <a:pt x="46" y="44"/>
                    <a:pt x="67" y="27"/>
                    <a:pt x="67" y="27"/>
                  </a:cubicBezTo>
                  <a:cubicBezTo>
                    <a:pt x="67" y="27"/>
                    <a:pt x="69" y="13"/>
                    <a:pt x="71" y="3"/>
                  </a:cubicBezTo>
                  <a:cubicBezTo>
                    <a:pt x="41" y="19"/>
                    <a:pt x="41" y="19"/>
                    <a:pt x="41" y="19"/>
                  </a:cubicBezTo>
                  <a:lnTo>
                    <a:pt x="38" y="2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
            <p:cNvSpPr/>
            <p:nvPr/>
          </p:nvSpPr>
          <p:spPr bwMode="auto">
            <a:xfrm>
              <a:off x="3652" y="2031"/>
              <a:ext cx="378" cy="231"/>
            </a:xfrm>
            <a:custGeom>
              <a:avLst/>
              <a:gdLst>
                <a:gd name="T0" fmla="*/ 79 w 157"/>
                <a:gd name="T1" fmla="*/ 1 h 95"/>
                <a:gd name="T2" fmla="*/ 76 w 157"/>
                <a:gd name="T3" fmla="*/ 0 h 95"/>
                <a:gd name="T4" fmla="*/ 73 w 157"/>
                <a:gd name="T5" fmla="*/ 1 h 95"/>
                <a:gd name="T6" fmla="*/ 13 w 157"/>
                <a:gd name="T7" fmla="*/ 29 h 95"/>
                <a:gd name="T8" fmla="*/ 0 w 157"/>
                <a:gd name="T9" fmla="*/ 34 h 95"/>
                <a:gd name="T10" fmla="*/ 12 w 157"/>
                <a:gd name="T11" fmla="*/ 41 h 95"/>
                <a:gd name="T12" fmla="*/ 16 w 157"/>
                <a:gd name="T13" fmla="*/ 43 h 95"/>
                <a:gd name="T14" fmla="*/ 16 w 157"/>
                <a:gd name="T15" fmla="*/ 65 h 95"/>
                <a:gd name="T16" fmla="*/ 11 w 157"/>
                <a:gd name="T17" fmla="*/ 80 h 95"/>
                <a:gd name="T18" fmla="*/ 18 w 157"/>
                <a:gd name="T19" fmla="*/ 95 h 95"/>
                <a:gd name="T20" fmla="*/ 24 w 157"/>
                <a:gd name="T21" fmla="*/ 80 h 95"/>
                <a:gd name="T22" fmla="*/ 19 w 157"/>
                <a:gd name="T23" fmla="*/ 65 h 95"/>
                <a:gd name="T24" fmla="*/ 19 w 157"/>
                <a:gd name="T25" fmla="*/ 45 h 95"/>
                <a:gd name="T26" fmla="*/ 40 w 157"/>
                <a:gd name="T27" fmla="*/ 57 h 95"/>
                <a:gd name="T28" fmla="*/ 74 w 157"/>
                <a:gd name="T29" fmla="*/ 76 h 95"/>
                <a:gd name="T30" fmla="*/ 78 w 157"/>
                <a:gd name="T31" fmla="*/ 78 h 95"/>
                <a:gd name="T32" fmla="*/ 81 w 157"/>
                <a:gd name="T33" fmla="*/ 76 h 95"/>
                <a:gd name="T34" fmla="*/ 111 w 157"/>
                <a:gd name="T35" fmla="*/ 59 h 95"/>
                <a:gd name="T36" fmla="*/ 145 w 157"/>
                <a:gd name="T37" fmla="*/ 41 h 95"/>
                <a:gd name="T38" fmla="*/ 157 w 157"/>
                <a:gd name="T39" fmla="*/ 34 h 95"/>
                <a:gd name="T40" fmla="*/ 144 w 157"/>
                <a:gd name="T41" fmla="*/ 28 h 95"/>
                <a:gd name="T42" fmla="*/ 79 w 157"/>
                <a:gd name="T43"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 h="95">
                  <a:moveTo>
                    <a:pt x="79" y="1"/>
                  </a:moveTo>
                  <a:cubicBezTo>
                    <a:pt x="76" y="0"/>
                    <a:pt x="76" y="0"/>
                    <a:pt x="76" y="0"/>
                  </a:cubicBezTo>
                  <a:cubicBezTo>
                    <a:pt x="73" y="1"/>
                    <a:pt x="73" y="1"/>
                    <a:pt x="73" y="1"/>
                  </a:cubicBezTo>
                  <a:cubicBezTo>
                    <a:pt x="13" y="29"/>
                    <a:pt x="13" y="29"/>
                    <a:pt x="13" y="29"/>
                  </a:cubicBezTo>
                  <a:cubicBezTo>
                    <a:pt x="0" y="34"/>
                    <a:pt x="0" y="34"/>
                    <a:pt x="0" y="34"/>
                  </a:cubicBezTo>
                  <a:cubicBezTo>
                    <a:pt x="12" y="41"/>
                    <a:pt x="12" y="41"/>
                    <a:pt x="12" y="41"/>
                  </a:cubicBezTo>
                  <a:cubicBezTo>
                    <a:pt x="16" y="43"/>
                    <a:pt x="16" y="43"/>
                    <a:pt x="16" y="43"/>
                  </a:cubicBezTo>
                  <a:cubicBezTo>
                    <a:pt x="16" y="65"/>
                    <a:pt x="16" y="65"/>
                    <a:pt x="16" y="65"/>
                  </a:cubicBezTo>
                  <a:cubicBezTo>
                    <a:pt x="13" y="67"/>
                    <a:pt x="11" y="73"/>
                    <a:pt x="11" y="80"/>
                  </a:cubicBezTo>
                  <a:cubicBezTo>
                    <a:pt x="11" y="88"/>
                    <a:pt x="14" y="95"/>
                    <a:pt x="18" y="95"/>
                  </a:cubicBezTo>
                  <a:cubicBezTo>
                    <a:pt x="21" y="95"/>
                    <a:pt x="24" y="88"/>
                    <a:pt x="24" y="80"/>
                  </a:cubicBezTo>
                  <a:cubicBezTo>
                    <a:pt x="24" y="73"/>
                    <a:pt x="22" y="67"/>
                    <a:pt x="19" y="65"/>
                  </a:cubicBezTo>
                  <a:cubicBezTo>
                    <a:pt x="19" y="45"/>
                    <a:pt x="19" y="45"/>
                    <a:pt x="19" y="45"/>
                  </a:cubicBezTo>
                  <a:cubicBezTo>
                    <a:pt x="40" y="57"/>
                    <a:pt x="40" y="57"/>
                    <a:pt x="40" y="57"/>
                  </a:cubicBezTo>
                  <a:cubicBezTo>
                    <a:pt x="74" y="76"/>
                    <a:pt x="74" y="76"/>
                    <a:pt x="74" y="76"/>
                  </a:cubicBezTo>
                  <a:cubicBezTo>
                    <a:pt x="78" y="78"/>
                    <a:pt x="78" y="78"/>
                    <a:pt x="78" y="78"/>
                  </a:cubicBezTo>
                  <a:cubicBezTo>
                    <a:pt x="81" y="76"/>
                    <a:pt x="81" y="76"/>
                    <a:pt x="81" y="76"/>
                  </a:cubicBezTo>
                  <a:cubicBezTo>
                    <a:pt x="111" y="59"/>
                    <a:pt x="111" y="59"/>
                    <a:pt x="111" y="59"/>
                  </a:cubicBezTo>
                  <a:cubicBezTo>
                    <a:pt x="145" y="41"/>
                    <a:pt x="145" y="41"/>
                    <a:pt x="145" y="41"/>
                  </a:cubicBezTo>
                  <a:cubicBezTo>
                    <a:pt x="157" y="34"/>
                    <a:pt x="157" y="34"/>
                    <a:pt x="157" y="34"/>
                  </a:cubicBezTo>
                  <a:cubicBezTo>
                    <a:pt x="144" y="28"/>
                    <a:pt x="144" y="28"/>
                    <a:pt x="144" y="28"/>
                  </a:cubicBezTo>
                  <a:lnTo>
                    <a:pt x="79" y="1"/>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文本框 43"/>
          <p:cNvSpPr txBox="1"/>
          <p:nvPr/>
        </p:nvSpPr>
        <p:spPr>
          <a:xfrm>
            <a:off x="3695346" y="3331210"/>
            <a:ext cx="4801306"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smtClean="0"/>
              <a:t>如何高效复习</a:t>
            </a:r>
            <a:endParaRPr lang="zh-CN" altLang="en-US" dirty="0"/>
          </a:p>
        </p:txBody>
      </p:sp>
      <p:sp>
        <p:nvSpPr>
          <p:cNvPr id="45" name="矩形 44"/>
          <p:cNvSpPr/>
          <p:nvPr/>
        </p:nvSpPr>
        <p:spPr>
          <a:xfrm>
            <a:off x="4721527" y="4340647"/>
            <a:ext cx="2748951" cy="400105"/>
          </a:xfrm>
          <a:prstGeom prst="rect">
            <a:avLst/>
          </a:prstGeom>
        </p:spPr>
        <p:txBody>
          <a:bodyPr wrap="none" lIns="91436" tIns="45718" rIns="91436" bIns="45718">
            <a:spAutoFit/>
          </a:bodyPr>
          <a:lstStyle/>
          <a:p>
            <a:pPr algn="ct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How </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to do Efficiently</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8496652" y="3724155"/>
            <a:ext cx="3593748" cy="243081"/>
            <a:chOff x="743958" y="3475975"/>
            <a:chExt cx="753417" cy="0"/>
          </a:xfrm>
        </p:grpSpPr>
        <p:cxnSp>
          <p:nvCxnSpPr>
            <p:cNvPr id="42" name="直接连接符 41"/>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flipH="1">
            <a:off x="-88900" y="3718120"/>
            <a:ext cx="3784246" cy="393049"/>
            <a:chOff x="743958" y="3475975"/>
            <a:chExt cx="753417" cy="0"/>
          </a:xfrm>
        </p:grpSpPr>
        <p:cxnSp>
          <p:nvCxnSpPr>
            <p:cNvPr id="40" name="直接连接符 39"/>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7"/>
          <p:cNvSpPr/>
          <p:nvPr/>
        </p:nvSpPr>
        <p:spPr bwMode="auto">
          <a:xfrm flipH="1">
            <a:off x="3834065" y="1069951"/>
            <a:ext cx="1184687" cy="5578679"/>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sz="1600">
              <a:solidFill>
                <a:schemeClr val="bg1"/>
              </a:solidFill>
            </a:endParaRPr>
          </a:p>
        </p:txBody>
      </p:sp>
      <p:sp>
        <p:nvSpPr>
          <p:cNvPr id="10" name="Line 11"/>
          <p:cNvSpPr>
            <a:spLocks noChangeShapeType="1"/>
          </p:cNvSpPr>
          <p:nvPr/>
        </p:nvSpPr>
        <p:spPr bwMode="auto">
          <a:xfrm flipH="1">
            <a:off x="2715238" y="2226872"/>
            <a:ext cx="653231" cy="907289"/>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solidFill>
                <a:schemeClr val="bg1"/>
              </a:solidFill>
            </a:endParaRPr>
          </a:p>
        </p:txBody>
      </p:sp>
      <p:sp>
        <p:nvSpPr>
          <p:cNvPr id="11" name="Line 13"/>
          <p:cNvSpPr>
            <a:spLocks noChangeShapeType="1"/>
          </p:cNvSpPr>
          <p:nvPr/>
        </p:nvSpPr>
        <p:spPr bwMode="auto">
          <a:xfrm flipH="1">
            <a:off x="3036735" y="3274175"/>
            <a:ext cx="722133" cy="526901"/>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solidFill>
                <a:schemeClr val="bg1"/>
              </a:solidFill>
            </a:endParaRPr>
          </a:p>
        </p:txBody>
      </p:sp>
      <p:grpSp>
        <p:nvGrpSpPr>
          <p:cNvPr id="21" name="组合 20"/>
          <p:cNvGrpSpPr/>
          <p:nvPr/>
        </p:nvGrpSpPr>
        <p:grpSpPr>
          <a:xfrm>
            <a:off x="1181241" y="2986226"/>
            <a:ext cx="1749122" cy="1747587"/>
            <a:chOff x="1314269" y="3137941"/>
            <a:chExt cx="1907896" cy="1906222"/>
          </a:xfrm>
        </p:grpSpPr>
        <p:sp>
          <p:nvSpPr>
            <p:cNvPr id="22"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600">
                <a:solidFill>
                  <a:schemeClr val="bg1"/>
                </a:solidFill>
              </a:endParaRPr>
            </a:p>
          </p:txBody>
        </p:sp>
        <p:sp>
          <p:nvSpPr>
            <p:cNvPr id="23"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a:solidFill>
                  <a:schemeClr val="tx2"/>
                </a:solidFill>
                <a:latin typeface="Lifeline JL" panose="00000400000000000000" pitchFamily="2" charset="0"/>
                <a:ea typeface="微软雅黑" panose="020B0503020204020204" pitchFamily="34" charset="-122"/>
              </a:endParaRPr>
            </a:p>
          </p:txBody>
        </p:sp>
        <p:sp>
          <p:nvSpPr>
            <p:cNvPr id="24" name="TextBox 14"/>
            <p:cNvSpPr txBox="1"/>
            <p:nvPr/>
          </p:nvSpPr>
          <p:spPr>
            <a:xfrm flipH="1">
              <a:off x="1750980" y="3610858"/>
              <a:ext cx="1045036" cy="906430"/>
            </a:xfrm>
            <a:prstGeom prst="rect">
              <a:avLst/>
            </a:prstGeom>
            <a:noFill/>
          </p:spPr>
          <p:txBody>
            <a:bodyPr wrap="square" rtlCol="0">
              <a:spAutoFit/>
            </a:bodyPr>
            <a:lstStyle/>
            <a:p>
              <a:pPr algn="ctr"/>
              <a:r>
                <a:rPr lang="zh-CN" altLang="en-US" sz="2400" b="1" dirty="0" smtClean="0">
                  <a:solidFill>
                    <a:schemeClr val="bg2"/>
                  </a:solidFill>
                  <a:latin typeface="微软雅黑" panose="020B0503020204020204" pitchFamily="34" charset="-122"/>
                  <a:ea typeface="微软雅黑" panose="020B0503020204020204" pitchFamily="34" charset="-122"/>
                </a:rPr>
                <a:t>考试科目</a:t>
              </a:r>
              <a:endParaRPr lang="en-US" altLang="zh-CN" sz="2400" b="1" dirty="0">
                <a:solidFill>
                  <a:schemeClr val="bg2"/>
                </a:solidFill>
                <a:latin typeface="微软雅黑" panose="020B0503020204020204" pitchFamily="34" charset="-122"/>
                <a:ea typeface="微软雅黑" panose="020B0503020204020204" pitchFamily="34" charset="-122"/>
              </a:endParaRPr>
            </a:p>
          </p:txBody>
        </p:sp>
      </p:grpSp>
      <p:sp>
        <p:nvSpPr>
          <p:cNvPr id="28" name="Line 11"/>
          <p:cNvSpPr>
            <a:spLocks noChangeShapeType="1"/>
          </p:cNvSpPr>
          <p:nvPr/>
        </p:nvSpPr>
        <p:spPr bwMode="auto">
          <a:xfrm flipH="1" flipV="1">
            <a:off x="2702727" y="4560528"/>
            <a:ext cx="594146" cy="110204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solidFill>
                <a:schemeClr val="bg1"/>
              </a:solidFill>
            </a:endParaRPr>
          </a:p>
        </p:txBody>
      </p:sp>
      <p:grpSp>
        <p:nvGrpSpPr>
          <p:cNvPr id="29" name="组合 28"/>
          <p:cNvGrpSpPr/>
          <p:nvPr/>
        </p:nvGrpSpPr>
        <p:grpSpPr>
          <a:xfrm>
            <a:off x="3098830" y="947637"/>
            <a:ext cx="1236128" cy="1235044"/>
            <a:chOff x="1314269" y="3137941"/>
            <a:chExt cx="1907896" cy="1906222"/>
          </a:xfrm>
        </p:grpSpPr>
        <p:sp>
          <p:nvSpPr>
            <p:cNvPr id="30"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31"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32" name="TextBox 14"/>
            <p:cNvSpPr txBox="1"/>
            <p:nvPr/>
          </p:nvSpPr>
          <p:spPr>
            <a:xfrm flipH="1">
              <a:off x="1430376" y="3714600"/>
              <a:ext cx="1727049" cy="712554"/>
            </a:xfrm>
            <a:prstGeom prst="rect">
              <a:avLst/>
            </a:prstGeom>
            <a:noFill/>
          </p:spPr>
          <p:txBody>
            <a:bodyPr wrap="square" rtlCol="0">
              <a:spAutoFit/>
            </a:bodyPr>
            <a:lstStyle/>
            <a:p>
              <a:pPr algn="ctr"/>
              <a:r>
                <a:rPr lang="zh-CN" altLang="en-US" sz="2400" b="1" dirty="0" smtClean="0">
                  <a:solidFill>
                    <a:schemeClr val="bg2"/>
                  </a:solidFill>
                  <a:latin typeface="微软雅黑" panose="020B0503020204020204" pitchFamily="34" charset="-122"/>
                  <a:ea typeface="微软雅黑" panose="020B0503020204020204" pitchFamily="34" charset="-122"/>
                </a:rPr>
                <a:t>英语</a:t>
              </a:r>
              <a:endParaRPr lang="en-US" altLang="zh-CN" sz="2400" b="1" dirty="0">
                <a:solidFill>
                  <a:schemeClr val="bg2"/>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3817759" y="2435901"/>
            <a:ext cx="1236128" cy="1235044"/>
            <a:chOff x="1314269" y="3137941"/>
            <a:chExt cx="1907896" cy="1906222"/>
          </a:xfrm>
        </p:grpSpPr>
        <p:sp>
          <p:nvSpPr>
            <p:cNvPr id="34"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35"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36" name="TextBox 14"/>
            <p:cNvSpPr txBox="1"/>
            <p:nvPr/>
          </p:nvSpPr>
          <p:spPr>
            <a:xfrm flipH="1">
              <a:off x="1595932" y="3734774"/>
              <a:ext cx="1315506" cy="712554"/>
            </a:xfrm>
            <a:prstGeom prst="rect">
              <a:avLst/>
            </a:prstGeom>
            <a:noFill/>
          </p:spPr>
          <p:txBody>
            <a:bodyPr wrap="square" rtlCol="0">
              <a:spAutoFit/>
            </a:bodyPr>
            <a:lstStyle/>
            <a:p>
              <a:pPr algn="ctr"/>
              <a:r>
                <a:rPr lang="zh-CN" altLang="en-US" sz="2400" b="1" dirty="0" smtClean="0">
                  <a:solidFill>
                    <a:schemeClr val="bg2"/>
                  </a:solidFill>
                  <a:latin typeface="微软雅黑" panose="020B0503020204020204" pitchFamily="34" charset="-122"/>
                  <a:ea typeface="微软雅黑" panose="020B0503020204020204" pitchFamily="34" charset="-122"/>
                </a:rPr>
                <a:t>数学</a:t>
              </a:r>
              <a:endParaRPr lang="en-US" altLang="zh-CN" sz="2400" b="1" dirty="0">
                <a:solidFill>
                  <a:schemeClr val="bg2"/>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808344" y="4037989"/>
            <a:ext cx="1236128" cy="1235044"/>
            <a:chOff x="1314269" y="3137941"/>
            <a:chExt cx="1907896" cy="1906222"/>
          </a:xfrm>
        </p:grpSpPr>
        <p:sp>
          <p:nvSpPr>
            <p:cNvPr id="38"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39"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40" name="TextBox 14"/>
            <p:cNvSpPr txBox="1"/>
            <p:nvPr/>
          </p:nvSpPr>
          <p:spPr>
            <a:xfrm flipH="1">
              <a:off x="1617730" y="3733979"/>
              <a:ext cx="1330038" cy="712554"/>
            </a:xfrm>
            <a:prstGeom prst="rect">
              <a:avLst/>
            </a:prstGeom>
            <a:noFill/>
          </p:spPr>
          <p:txBody>
            <a:bodyPr wrap="square" rtlCol="0">
              <a:spAutoFit/>
            </a:bodyPr>
            <a:lstStyle/>
            <a:p>
              <a:pPr algn="ctr"/>
              <a:r>
                <a:rPr lang="zh-CN" altLang="en-US" sz="2400" b="1" dirty="0" smtClean="0">
                  <a:solidFill>
                    <a:schemeClr val="bg2"/>
                  </a:solidFill>
                  <a:latin typeface="微软雅黑" panose="020B0503020204020204" pitchFamily="34" charset="-122"/>
                  <a:ea typeface="微软雅黑" panose="020B0503020204020204" pitchFamily="34" charset="-122"/>
                </a:rPr>
                <a:t>政治</a:t>
              </a:r>
              <a:endParaRPr lang="en-US" altLang="zh-CN" sz="2400" b="1" dirty="0">
                <a:solidFill>
                  <a:schemeClr val="bg2"/>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5143314" y="2450921"/>
            <a:ext cx="4342218" cy="710330"/>
            <a:chOff x="6627395" y="3128646"/>
            <a:chExt cx="4342218" cy="710330"/>
          </a:xfrm>
        </p:grpSpPr>
        <p:sp>
          <p:nvSpPr>
            <p:cNvPr id="42" name="矩形 41"/>
            <p:cNvSpPr/>
            <p:nvPr/>
          </p:nvSpPr>
          <p:spPr>
            <a:xfrm>
              <a:off x="6627395" y="3469648"/>
              <a:ext cx="4342218" cy="369328"/>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包含高等数学、线性代数、概率论与数理统计</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6627395" y="3128646"/>
              <a:ext cx="3262423"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前期重点复习科目，务必确保过线</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4506567" y="983634"/>
            <a:ext cx="4342218" cy="707878"/>
            <a:chOff x="5828888" y="1451193"/>
            <a:chExt cx="4342218" cy="707878"/>
          </a:xfrm>
        </p:grpSpPr>
        <p:sp>
          <p:nvSpPr>
            <p:cNvPr id="41" name="矩形 40"/>
            <p:cNvSpPr/>
            <p:nvPr/>
          </p:nvSpPr>
          <p:spPr>
            <a:xfrm>
              <a:off x="5828888" y="1789743"/>
              <a:ext cx="4342218" cy="369328"/>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包含完形填空、阅读理解、翻译、作文等，没有听力</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828888" y="1451193"/>
              <a:ext cx="3262423"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前期重点复习科目，务必确保过线</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5187513" y="4211216"/>
            <a:ext cx="4342218" cy="698624"/>
            <a:chOff x="5384142" y="5103179"/>
            <a:chExt cx="4342218" cy="698624"/>
          </a:xfrm>
        </p:grpSpPr>
        <p:sp>
          <p:nvSpPr>
            <p:cNvPr id="43" name="矩形 42"/>
            <p:cNvSpPr/>
            <p:nvPr/>
          </p:nvSpPr>
          <p:spPr>
            <a:xfrm>
              <a:off x="5384142" y="5432475"/>
              <a:ext cx="4342218" cy="369328"/>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包含马哲、毛概、近现代史、思修、形势与政策</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384142" y="5103179"/>
              <a:ext cx="1826133"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后期重点复习科目</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cxnSp>
        <p:nvCxnSpPr>
          <p:cNvPr id="44" name="直接连接符 43"/>
          <p:cNvCxnSpPr/>
          <p:nvPr/>
        </p:nvCxnSpPr>
        <p:spPr>
          <a:xfrm>
            <a:off x="3932475" y="571500"/>
            <a:ext cx="8259525"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0" y="571500"/>
            <a:ext cx="858582"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666819" y="300264"/>
            <a:ext cx="3257149" cy="523220"/>
            <a:chOff x="666819" y="300264"/>
            <a:chExt cx="3257149" cy="523220"/>
          </a:xfrm>
        </p:grpSpPr>
        <p:sp>
          <p:nvSpPr>
            <p:cNvPr id="54" name="圆角矩形 53"/>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如何高效复习</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 name="组合 50"/>
          <p:cNvGrpSpPr/>
          <p:nvPr/>
        </p:nvGrpSpPr>
        <p:grpSpPr>
          <a:xfrm>
            <a:off x="3110121" y="5493920"/>
            <a:ext cx="1396446" cy="1235044"/>
            <a:chOff x="1150849" y="3137941"/>
            <a:chExt cx="2155338" cy="1906222"/>
          </a:xfrm>
        </p:grpSpPr>
        <p:sp>
          <p:nvSpPr>
            <p:cNvPr id="56"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57"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58" name="TextBox 14"/>
            <p:cNvSpPr txBox="1"/>
            <p:nvPr/>
          </p:nvSpPr>
          <p:spPr>
            <a:xfrm flipH="1">
              <a:off x="1150849" y="3708832"/>
              <a:ext cx="2155338" cy="712554"/>
            </a:xfrm>
            <a:prstGeom prst="rect">
              <a:avLst/>
            </a:prstGeom>
            <a:noFill/>
          </p:spPr>
          <p:txBody>
            <a:bodyPr wrap="square" rtlCol="0">
              <a:spAutoFit/>
            </a:bodyPr>
            <a:lstStyle/>
            <a:p>
              <a:pPr algn="ctr"/>
              <a:r>
                <a:rPr lang="zh-CN" altLang="en-US" sz="2400" b="1" dirty="0" smtClean="0">
                  <a:solidFill>
                    <a:schemeClr val="bg2"/>
                  </a:solidFill>
                  <a:latin typeface="微软雅黑" panose="020B0503020204020204" pitchFamily="34" charset="-122"/>
                  <a:ea typeface="微软雅黑" panose="020B0503020204020204" pitchFamily="34" charset="-122"/>
                </a:rPr>
                <a:t>专业课</a:t>
              </a:r>
              <a:endParaRPr lang="en-US" altLang="zh-CN" sz="2400" b="1" dirty="0">
                <a:solidFill>
                  <a:schemeClr val="bg2"/>
                </a:solidFill>
                <a:latin typeface="微软雅黑" panose="020B0503020204020204" pitchFamily="34" charset="-122"/>
                <a:ea typeface="微软雅黑" panose="020B0503020204020204" pitchFamily="34" charset="-122"/>
              </a:endParaRPr>
            </a:p>
          </p:txBody>
        </p:sp>
      </p:grpSp>
      <p:sp>
        <p:nvSpPr>
          <p:cNvPr id="59" name="Line 11"/>
          <p:cNvSpPr>
            <a:spLocks noChangeShapeType="1"/>
          </p:cNvSpPr>
          <p:nvPr/>
        </p:nvSpPr>
        <p:spPr bwMode="auto">
          <a:xfrm flipH="1" flipV="1">
            <a:off x="2839505" y="4261504"/>
            <a:ext cx="968839" cy="299024"/>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600">
              <a:solidFill>
                <a:schemeClr val="bg1"/>
              </a:solidFill>
            </a:endParaRPr>
          </a:p>
        </p:txBody>
      </p:sp>
      <p:grpSp>
        <p:nvGrpSpPr>
          <p:cNvPr id="60" name="组合 59"/>
          <p:cNvGrpSpPr/>
          <p:nvPr/>
        </p:nvGrpSpPr>
        <p:grpSpPr>
          <a:xfrm>
            <a:off x="4634984" y="5673007"/>
            <a:ext cx="4609684" cy="665987"/>
            <a:chOff x="5384142" y="5103179"/>
            <a:chExt cx="4609684" cy="665987"/>
          </a:xfrm>
        </p:grpSpPr>
        <p:sp>
          <p:nvSpPr>
            <p:cNvPr id="61" name="矩形 60"/>
            <p:cNvSpPr/>
            <p:nvPr/>
          </p:nvSpPr>
          <p:spPr>
            <a:xfrm>
              <a:off x="5384142" y="5432475"/>
              <a:ext cx="4609684" cy="336691"/>
            </a:xfrm>
            <a:prstGeom prst="rect">
              <a:avLst/>
            </a:prstGeom>
          </p:spPr>
          <p:txBody>
            <a:bodyPr wrap="square" lIns="91436" tIns="45718" rIns="91436" bIns="45718">
              <a:spAutoFit/>
            </a:bodyPr>
            <a:lstStyle/>
            <a:p>
              <a:pPr>
                <a:lnSpc>
                  <a:spcPct val="150000"/>
                </a:lnSpc>
              </a:pPr>
              <a:r>
                <a:rPr lang="zh-CN" altLang="en-US" sz="1200" dirty="0" smtClean="0">
                  <a:solidFill>
                    <a:srgbClr val="FF0000"/>
                  </a:solidFill>
                  <a:latin typeface="微软雅黑" panose="020B0503020204020204" pitchFamily="34" charset="-122"/>
                  <a:ea typeface="微软雅黑" panose="020B0503020204020204" pitchFamily="34" charset="-122"/>
                </a:rPr>
                <a:t>务必拿到至少近三年真题，尽量拿高分，这是拉高总分的主要科目</a:t>
              </a:r>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62" name="文本框 46"/>
            <p:cNvSpPr txBox="1"/>
            <p:nvPr/>
          </p:nvSpPr>
          <p:spPr>
            <a:xfrm>
              <a:off x="5384142" y="5103179"/>
              <a:ext cx="1826133" cy="338550"/>
            </a:xfrm>
            <a:prstGeom prst="rect">
              <a:avLst/>
            </a:prstGeom>
            <a:noFill/>
          </p:spPr>
          <p:txBody>
            <a:bodyPr wrap="none" lIns="91436" tIns="45718" rIns="91436" bIns="45718" rtlCol="0">
              <a:spAutoFit/>
            </a:bodyPr>
            <a:lstStyle/>
            <a:p>
              <a:r>
                <a:rPr lang="zh-CN" altLang="en-US" sz="1600" b="1" dirty="0" smtClean="0">
                  <a:solidFill>
                    <a:srgbClr val="FF0000"/>
                  </a:solidFill>
                  <a:latin typeface="微软雅黑" panose="020B0503020204020204" pitchFamily="34" charset="-122"/>
                  <a:ea typeface="微软雅黑" panose="020B0503020204020204" pitchFamily="34" charset="-122"/>
                </a:rPr>
                <a:t>后期重点复习科目</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57072686"/>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92200" y="1244600"/>
            <a:ext cx="3719140" cy="5497558"/>
            <a:chOff x="492200" y="1706325"/>
            <a:chExt cx="3719140" cy="4766604"/>
          </a:xfrm>
        </p:grpSpPr>
        <p:sp>
          <p:nvSpPr>
            <p:cNvPr id="10" name="直角三角形 69"/>
            <p:cNvSpPr/>
            <p:nvPr/>
          </p:nvSpPr>
          <p:spPr>
            <a:xfrm rot="5400000" flipH="1">
              <a:off x="1605526" y="3857440"/>
              <a:ext cx="4693421" cy="51820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69"/>
            <p:cNvSpPr/>
            <p:nvPr/>
          </p:nvSpPr>
          <p:spPr>
            <a:xfrm flipH="1" flipV="1">
              <a:off x="492200" y="6074359"/>
              <a:ext cx="3716054"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35984" y="2225645"/>
              <a:ext cx="2701329" cy="4182886"/>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57539" y="1706325"/>
              <a:ext cx="2701329"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微软雅黑" pitchFamily="34" charset="-122"/>
                  <a:ea typeface="微软雅黑" pitchFamily="34" charset="-122"/>
                </a:rPr>
                <a:t>1</a:t>
              </a:r>
              <a:r>
                <a:rPr lang="zh-CN" altLang="en-US" sz="2000" b="1" dirty="0" smtClean="0">
                  <a:latin typeface="微软雅黑" pitchFamily="34" charset="-122"/>
                  <a:ea typeface="微软雅黑" pitchFamily="34" charset="-122"/>
                </a:rPr>
                <a:t>月</a:t>
              </a:r>
              <a:r>
                <a:rPr lang="en-US" altLang="zh-CN" sz="2000" b="1" dirty="0" smtClean="0">
                  <a:latin typeface="微软雅黑" pitchFamily="34" charset="-122"/>
                  <a:ea typeface="微软雅黑" pitchFamily="34" charset="-122"/>
                </a:rPr>
                <a:t>-7</a:t>
              </a:r>
              <a:r>
                <a:rPr lang="zh-CN" altLang="en-US" sz="2000" b="1" dirty="0" smtClean="0">
                  <a:latin typeface="微软雅黑" pitchFamily="34" charset="-122"/>
                  <a:ea typeface="微软雅黑" pitchFamily="34" charset="-122"/>
                </a:rPr>
                <a:t>月（全面铺开）</a:t>
              </a:r>
              <a:endParaRPr lang="zh-CN" altLang="en-US" sz="2000" b="1" dirty="0">
                <a:latin typeface="微软雅黑" pitchFamily="34" charset="-122"/>
                <a:ea typeface="微软雅黑" pitchFamily="34" charset="-122"/>
              </a:endParaRPr>
            </a:p>
          </p:txBody>
        </p:sp>
        <p:grpSp>
          <p:nvGrpSpPr>
            <p:cNvPr id="36" name="组合 35"/>
            <p:cNvGrpSpPr/>
            <p:nvPr/>
          </p:nvGrpSpPr>
          <p:grpSpPr>
            <a:xfrm>
              <a:off x="1227753" y="6027813"/>
              <a:ext cx="2244948" cy="445116"/>
              <a:chOff x="1222653" y="6422559"/>
              <a:chExt cx="2244948" cy="445116"/>
            </a:xfrm>
          </p:grpSpPr>
          <p:sp>
            <p:nvSpPr>
              <p:cNvPr id="37" name="圆角矩形 36"/>
              <p:cNvSpPr/>
              <p:nvPr/>
            </p:nvSpPr>
            <p:spPr>
              <a:xfrm>
                <a:off x="1222653" y="6422559"/>
                <a:ext cx="2244948"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268"/>
              <p:cNvSpPr txBox="1"/>
              <p:nvPr/>
            </p:nvSpPr>
            <p:spPr>
              <a:xfrm>
                <a:off x="1642369" y="6474424"/>
                <a:ext cx="1372952" cy="380299"/>
              </a:xfrm>
              <a:prstGeom prst="rect">
                <a:avLst/>
              </a:prstGeom>
              <a:noFill/>
              <a:effectLst/>
            </p:spPr>
            <p:txBody>
              <a:bodyPr wrap="square" rtlCol="0">
                <a:spAutoFit/>
              </a:bodyPr>
              <a:lstStyle>
                <a:defPPr>
                  <a:defRPr lang="zh-CN"/>
                </a:defPPr>
                <a:lvl1pPr algn="ctr">
                  <a:defRPr sz="2000">
                    <a:solidFill>
                      <a:srgbClr val="FFFFFF"/>
                    </a:solidFill>
                    <a:latin typeface="微软雅黑" panose="020B0503020204020204" pitchFamily="34" charset="-122"/>
                    <a:ea typeface="微软雅黑" panose="020B0503020204020204" pitchFamily="34" charset="-122"/>
                    <a:cs typeface="Kartika" panose="02020503030404060203" pitchFamily="18" charset="0"/>
                  </a:defRPr>
                </a:lvl1pPr>
              </a:lstStyle>
              <a:p>
                <a:r>
                  <a:rPr lang="zh-CN" altLang="en-US" b="1" dirty="0" smtClean="0"/>
                  <a:t>第一阶段</a:t>
                </a:r>
                <a:endParaRPr lang="en-US" altLang="zh-CN" b="1" dirty="0"/>
              </a:p>
            </p:txBody>
          </p:sp>
        </p:grpSp>
        <p:sp>
          <p:nvSpPr>
            <p:cNvPr id="45" name="矩形 44"/>
            <p:cNvSpPr/>
            <p:nvPr/>
          </p:nvSpPr>
          <p:spPr>
            <a:xfrm>
              <a:off x="1062700" y="2288487"/>
              <a:ext cx="2674613" cy="3722619"/>
            </a:xfrm>
            <a:prstGeom prst="rect">
              <a:avLst/>
            </a:prstGeom>
          </p:spPr>
          <p:txBody>
            <a:bodyPr wrap="square" lIns="91436" tIns="45718" rIns="91436" bIns="45718">
              <a:spAutoFit/>
            </a:bodyPr>
            <a:lstStyle/>
            <a:p>
              <a:pPr algn="just">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英语：</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二年级开始发力四六级</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，每天看一篇英语新闻，多花点时间记下单词词性、用法和常用搭配</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数学：</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当年</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3</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月份开始地毯式过一遍全部概念，配套习题全部做一遍，基础知识务必弄懂，实在不懂的留到第二阶段，基础差的</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1</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月份开始，基础好的不要晚于</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6</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月</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专业课：</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5</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月或</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6</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月</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适当参加专业方面考试，比如软件工程师、网络工程师考试等 </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4208254" y="1244599"/>
            <a:ext cx="3719140" cy="5497559"/>
            <a:chOff x="4208254" y="1247706"/>
            <a:chExt cx="3719140" cy="5215548"/>
          </a:xfrm>
        </p:grpSpPr>
        <p:grpSp>
          <p:nvGrpSpPr>
            <p:cNvPr id="18" name="组合 17"/>
            <p:cNvGrpSpPr/>
            <p:nvPr/>
          </p:nvGrpSpPr>
          <p:grpSpPr>
            <a:xfrm>
              <a:off x="4208254" y="1247706"/>
              <a:ext cx="3719140" cy="5215548"/>
              <a:chOff x="655912" y="1583006"/>
              <a:chExt cx="2607791" cy="5215548"/>
            </a:xfrm>
          </p:grpSpPr>
          <p:sp>
            <p:nvSpPr>
              <p:cNvPr id="19" name="直角三角形 69"/>
              <p:cNvSpPr/>
              <p:nvPr/>
            </p:nvSpPr>
            <p:spPr>
              <a:xfrm rot="5400000" flipH="1">
                <a:off x="735314" y="4270165"/>
                <a:ext cx="4693421" cy="363357"/>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 name="connsiteX0-17" fmla="*/ 174418 w 2267687"/>
                  <a:gd name="connsiteY0-18" fmla="*/ 303531 h 303531"/>
                  <a:gd name="connsiteX1-19" fmla="*/ 0 w 2267687"/>
                  <a:gd name="connsiteY1-20" fmla="*/ 0 h 303531"/>
                  <a:gd name="connsiteX2-21" fmla="*/ 2267687 w 2267687"/>
                  <a:gd name="connsiteY2-22" fmla="*/ 290831 h 303531"/>
                  <a:gd name="connsiteX3-23" fmla="*/ 174418 w 2267687"/>
                  <a:gd name="connsiteY3-24" fmla="*/ 303531 h 303531"/>
                  <a:gd name="connsiteX0-25" fmla="*/ 172657 w 2265926"/>
                  <a:gd name="connsiteY0-26" fmla="*/ 316231 h 316231"/>
                  <a:gd name="connsiteX1-27" fmla="*/ 0 w 2265926"/>
                  <a:gd name="connsiteY1-28" fmla="*/ 0 h 316231"/>
                  <a:gd name="connsiteX2-29" fmla="*/ 2265926 w 2265926"/>
                  <a:gd name="connsiteY2-30" fmla="*/ 303531 h 316231"/>
                  <a:gd name="connsiteX3-31" fmla="*/ 172657 w 2265926"/>
                  <a:gd name="connsiteY3-32" fmla="*/ 316231 h 316231"/>
                </a:gdLst>
                <a:ahLst/>
                <a:cxnLst>
                  <a:cxn ang="0">
                    <a:pos x="connsiteX0-1" y="connsiteY0-2"/>
                  </a:cxn>
                  <a:cxn ang="0">
                    <a:pos x="connsiteX1-3" y="connsiteY1-4"/>
                  </a:cxn>
                  <a:cxn ang="0">
                    <a:pos x="connsiteX2-5" y="connsiteY2-6"/>
                  </a:cxn>
                  <a:cxn ang="0">
                    <a:pos x="connsiteX3-7" y="connsiteY3-8"/>
                  </a:cxn>
                </a:cxnLst>
                <a:rect l="l" t="t" r="r" b="b"/>
                <a:pathLst>
                  <a:path w="2265926" h="316231">
                    <a:moveTo>
                      <a:pt x="172657" y="316231"/>
                    </a:moveTo>
                    <a:lnTo>
                      <a:pt x="0" y="0"/>
                    </a:lnTo>
                    <a:lnTo>
                      <a:pt x="2265926" y="303531"/>
                    </a:lnTo>
                    <a:lnTo>
                      <a:pt x="172657" y="3162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37203" y="2165168"/>
                <a:ext cx="1894121" cy="4633385"/>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27058" y="1583006"/>
                <a:ext cx="1894121"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itchFamily="34" charset="-122"/>
                    <a:ea typeface="微软雅黑" pitchFamily="34" charset="-122"/>
                  </a:rPr>
                  <a:t>8</a:t>
                </a:r>
                <a:r>
                  <a:rPr lang="zh-CN" altLang="en-US" sz="2000" b="1" dirty="0" smtClean="0">
                    <a:latin typeface="微软雅黑" pitchFamily="34" charset="-122"/>
                    <a:ea typeface="微软雅黑" pitchFamily="34" charset="-122"/>
                  </a:rPr>
                  <a:t>月</a:t>
                </a:r>
                <a:r>
                  <a:rPr lang="en-US" altLang="zh-CN" sz="2000" b="1" dirty="0" smtClean="0">
                    <a:latin typeface="微软雅黑" pitchFamily="34" charset="-122"/>
                    <a:ea typeface="微软雅黑" pitchFamily="34" charset="-122"/>
                  </a:rPr>
                  <a:t>-10</a:t>
                </a:r>
                <a:r>
                  <a:rPr lang="zh-CN" altLang="en-US" sz="2000" b="1" dirty="0" smtClean="0">
                    <a:latin typeface="微软雅黑" pitchFamily="34" charset="-122"/>
                    <a:ea typeface="微软雅黑" pitchFamily="34" charset="-122"/>
                  </a:rPr>
                  <a:t>月（重点真题）</a:t>
                </a:r>
                <a:endParaRPr lang="zh-CN" altLang="en-US" sz="2000" b="1" dirty="0">
                  <a:latin typeface="微软雅黑" pitchFamily="34" charset="-122"/>
                  <a:ea typeface="微软雅黑" pitchFamily="34" charset="-122"/>
                </a:endParaRPr>
              </a:p>
            </p:txBody>
          </p:sp>
        </p:grpSp>
        <p:grpSp>
          <p:nvGrpSpPr>
            <p:cNvPr id="26" name="组合 25"/>
            <p:cNvGrpSpPr/>
            <p:nvPr/>
          </p:nvGrpSpPr>
          <p:grpSpPr>
            <a:xfrm>
              <a:off x="4752038" y="1829868"/>
              <a:ext cx="2686859" cy="4586015"/>
              <a:chOff x="4752038" y="1829868"/>
              <a:chExt cx="2686859" cy="4586015"/>
            </a:xfrm>
          </p:grpSpPr>
          <p:grpSp>
            <p:nvGrpSpPr>
              <p:cNvPr id="39" name="组合 38"/>
              <p:cNvGrpSpPr/>
              <p:nvPr/>
            </p:nvGrpSpPr>
            <p:grpSpPr>
              <a:xfrm>
                <a:off x="5011029" y="5970767"/>
                <a:ext cx="2244948" cy="445116"/>
                <a:chOff x="5005929" y="6365513"/>
                <a:chExt cx="2244948" cy="445116"/>
              </a:xfrm>
            </p:grpSpPr>
            <p:sp>
              <p:nvSpPr>
                <p:cNvPr id="40" name="圆角矩形 39"/>
                <p:cNvSpPr/>
                <p:nvPr/>
              </p:nvSpPr>
              <p:spPr>
                <a:xfrm>
                  <a:off x="5005929" y="6365513"/>
                  <a:ext cx="2244948"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68"/>
                <p:cNvSpPr txBox="1"/>
                <p:nvPr/>
              </p:nvSpPr>
              <p:spPr>
                <a:xfrm>
                  <a:off x="5464460" y="6403457"/>
                  <a:ext cx="1402534" cy="379585"/>
                </a:xfrm>
                <a:prstGeom prst="rect">
                  <a:avLst/>
                </a:prstGeom>
                <a:noFill/>
                <a:effectLst/>
              </p:spPr>
              <p:txBody>
                <a:bodyPr wrap="square" rtlCol="0">
                  <a:spAutoFit/>
                </a:bodyPr>
                <a:lstStyle>
                  <a:defPPr>
                    <a:defRPr lang="zh-CN"/>
                  </a:defPPr>
                  <a:lvl1pPr algn="ctr">
                    <a:defRPr sz="2000">
                      <a:solidFill>
                        <a:srgbClr val="FFFFFF"/>
                      </a:solidFill>
                      <a:latin typeface="微软雅黑" panose="020B0503020204020204" pitchFamily="34" charset="-122"/>
                      <a:ea typeface="微软雅黑" panose="020B0503020204020204" pitchFamily="34" charset="-122"/>
                      <a:cs typeface="Kartika" panose="02020503030404060203" pitchFamily="18" charset="0"/>
                    </a:defRPr>
                  </a:lvl1pPr>
                </a:lstStyle>
                <a:p>
                  <a:r>
                    <a:rPr lang="zh-CN" altLang="en-US" b="1" dirty="0" smtClean="0"/>
                    <a:t>第二阶段</a:t>
                  </a:r>
                  <a:endParaRPr lang="en-US" altLang="zh-CN" b="1" dirty="0"/>
                </a:p>
              </p:txBody>
            </p:sp>
          </p:grpSp>
          <p:sp>
            <p:nvSpPr>
              <p:cNvPr id="46" name="矩形 45"/>
              <p:cNvSpPr/>
              <p:nvPr/>
            </p:nvSpPr>
            <p:spPr>
              <a:xfrm>
                <a:off x="4752038" y="1829868"/>
                <a:ext cx="2686859" cy="4073235"/>
              </a:xfrm>
              <a:prstGeom prst="rect">
                <a:avLst/>
              </a:prstGeom>
            </p:spPr>
            <p:txBody>
              <a:bodyPr wrap="square" lIns="91436" tIns="45718" rIns="91436" bIns="45718">
                <a:spAutoFit/>
              </a:bodyPr>
              <a:lstStyle/>
              <a:p>
                <a:pPr>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英语</a:t>
                </a:r>
                <a:r>
                  <a:rPr lang="zh-CN" altLang="en-US" sz="1400" b="1" dirty="0" smtClean="0">
                    <a:solidFill>
                      <a:srgbClr val="FF0000"/>
                    </a:solidFill>
                    <a:latin typeface="微软雅黑" panose="020B0503020204020204" pitchFamily="34" charset="-122"/>
                    <a:ea typeface="微软雅黑" panose="020B0503020204020204" pitchFamily="34" charset="-122"/>
                  </a:rPr>
                  <a:t>：</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复习近十年真题，重点是阅读理解，考试前刷三遍，重复次数越多的单词越重视</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数学：</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彻底弄懂第一阶段没懂的知识与习题、复习近十年的真题三遍，</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务必</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写</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下每道题详细</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解题过程，切勿眼高手低</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政治：</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开始每天看书或刷视频，并且关注世界经济与政治大事</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专业课：</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开始复习每一本指定教材，并做完配套习题，若有没学过的专业课，要提前到</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3</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月份进行</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7980661" y="1252928"/>
            <a:ext cx="3716054" cy="5474291"/>
            <a:chOff x="7980661" y="1252928"/>
            <a:chExt cx="3716054" cy="5474291"/>
          </a:xfrm>
        </p:grpSpPr>
        <p:grpSp>
          <p:nvGrpSpPr>
            <p:cNvPr id="27" name="组合 26"/>
            <p:cNvGrpSpPr/>
            <p:nvPr/>
          </p:nvGrpSpPr>
          <p:grpSpPr>
            <a:xfrm>
              <a:off x="7980661" y="1252928"/>
              <a:ext cx="3716054" cy="5474291"/>
              <a:chOff x="655912" y="1588228"/>
              <a:chExt cx="2605627" cy="5474291"/>
            </a:xfrm>
          </p:grpSpPr>
          <p:sp>
            <p:nvSpPr>
              <p:cNvPr id="29" name="直角三角形 69"/>
              <p:cNvSpPr/>
              <p:nvPr/>
            </p:nvSpPr>
            <p:spPr>
              <a:xfrm flipH="1" flipV="1">
                <a:off x="655912" y="6409659"/>
                <a:ext cx="2605627" cy="334172"/>
              </a:xfrm>
              <a:custGeom>
                <a:avLst/>
                <a:gdLst>
                  <a:gd name="connsiteX0" fmla="*/ 0 w 1994637"/>
                  <a:gd name="connsiteY0" fmla="*/ 328931 h 328931"/>
                  <a:gd name="connsiteX1" fmla="*/ 0 w 1994637"/>
                  <a:gd name="connsiteY1" fmla="*/ 0 h 328931"/>
                  <a:gd name="connsiteX2" fmla="*/ 1994637 w 1994637"/>
                  <a:gd name="connsiteY2" fmla="*/ 328931 h 328931"/>
                  <a:gd name="connsiteX3" fmla="*/ 0 w 1994637"/>
                  <a:gd name="connsiteY3" fmla="*/ 328931 h 328931"/>
                  <a:gd name="connsiteX0-1" fmla="*/ 196850 w 2191487"/>
                  <a:gd name="connsiteY0-2" fmla="*/ 278131 h 278131"/>
                  <a:gd name="connsiteX1-3" fmla="*/ 0 w 2191487"/>
                  <a:gd name="connsiteY1-4" fmla="*/ 0 h 278131"/>
                  <a:gd name="connsiteX2-5" fmla="*/ 2191487 w 2191487"/>
                  <a:gd name="connsiteY2-6" fmla="*/ 278131 h 278131"/>
                  <a:gd name="connsiteX3-7" fmla="*/ 196850 w 2191487"/>
                  <a:gd name="connsiteY3-8" fmla="*/ 278131 h 278131"/>
                  <a:gd name="connsiteX0-9" fmla="*/ 273050 w 2267687"/>
                  <a:gd name="connsiteY0-10" fmla="*/ 290831 h 290831"/>
                  <a:gd name="connsiteX1-11" fmla="*/ 0 w 2267687"/>
                  <a:gd name="connsiteY1-12" fmla="*/ 0 h 290831"/>
                  <a:gd name="connsiteX2-13" fmla="*/ 2267687 w 2267687"/>
                  <a:gd name="connsiteY2-14" fmla="*/ 290831 h 290831"/>
                  <a:gd name="connsiteX3-15" fmla="*/ 273050 w 2267687"/>
                  <a:gd name="connsiteY3-16" fmla="*/ 290831 h 290831"/>
                </a:gdLst>
                <a:ahLst/>
                <a:cxnLst>
                  <a:cxn ang="0">
                    <a:pos x="connsiteX0-1" y="connsiteY0-2"/>
                  </a:cxn>
                  <a:cxn ang="0">
                    <a:pos x="connsiteX1-3" y="connsiteY1-4"/>
                  </a:cxn>
                  <a:cxn ang="0">
                    <a:pos x="connsiteX2-5" y="connsiteY2-6"/>
                  </a:cxn>
                  <a:cxn ang="0">
                    <a:pos x="connsiteX3-7" y="connsiteY3-8"/>
                  </a:cxn>
                </a:cxnLst>
                <a:rect l="l" t="t" r="r" b="b"/>
                <a:pathLst>
                  <a:path w="2267687" h="290831">
                    <a:moveTo>
                      <a:pt x="273050" y="290831"/>
                    </a:moveTo>
                    <a:lnTo>
                      <a:pt x="0" y="0"/>
                    </a:lnTo>
                    <a:lnTo>
                      <a:pt x="2267687" y="290831"/>
                    </a:lnTo>
                    <a:lnTo>
                      <a:pt x="273050" y="290831"/>
                    </a:lnTo>
                    <a:close/>
                  </a:path>
                </a:pathLst>
              </a:custGeom>
              <a:gradFill>
                <a:gsLst>
                  <a:gs pos="100000">
                    <a:schemeClr val="bg1">
                      <a:lumMod val="50000"/>
                      <a:alpha val="44000"/>
                    </a:schemeClr>
                  </a:gs>
                  <a:gs pos="0">
                    <a:srgbClr val="F3F3F3">
                      <a:alpha val="1200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037203" y="2193539"/>
                <a:ext cx="1894121" cy="4868980"/>
              </a:xfrm>
              <a:prstGeom prst="rect">
                <a:avLst/>
              </a:prstGeom>
              <a:solidFill>
                <a:srgbClr val="F7F7F7"/>
              </a:solidFill>
              <a:ln>
                <a:noFill/>
              </a:ln>
              <a:effectLst>
                <a:outerShdw blurRad="76200" dist="508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011665" y="1588228"/>
                <a:ext cx="1894121" cy="582162"/>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微软雅黑" pitchFamily="34" charset="-122"/>
                    <a:ea typeface="微软雅黑" pitchFamily="34" charset="-122"/>
                  </a:rPr>
                  <a:t>11</a:t>
                </a:r>
                <a:r>
                  <a:rPr lang="zh-CN" altLang="en-US" sz="2000" b="1" dirty="0" smtClean="0">
                    <a:latin typeface="微软雅黑" pitchFamily="34" charset="-122"/>
                    <a:ea typeface="微软雅黑" pitchFamily="34" charset="-122"/>
                  </a:rPr>
                  <a:t>月</a:t>
                </a:r>
                <a:r>
                  <a:rPr lang="en-US" altLang="zh-CN" sz="2000" b="1" dirty="0" smtClean="0">
                    <a:latin typeface="微软雅黑" pitchFamily="34" charset="-122"/>
                    <a:ea typeface="微软雅黑" pitchFamily="34" charset="-122"/>
                  </a:rPr>
                  <a:t>-12</a:t>
                </a:r>
                <a:r>
                  <a:rPr lang="zh-CN" altLang="en-US" sz="2000" b="1" dirty="0" smtClean="0">
                    <a:latin typeface="微软雅黑" pitchFamily="34" charset="-122"/>
                    <a:ea typeface="微软雅黑" pitchFamily="34" charset="-122"/>
                  </a:rPr>
                  <a:t>月</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查漏补缺</a:t>
                </a:r>
                <a:r>
                  <a:rPr lang="en-US" altLang="zh-CN"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grpSp>
          <p:nvGrpSpPr>
            <p:cNvPr id="42" name="组合 41"/>
            <p:cNvGrpSpPr/>
            <p:nvPr/>
          </p:nvGrpSpPr>
          <p:grpSpPr>
            <a:xfrm>
              <a:off x="8894425" y="6263677"/>
              <a:ext cx="2084760" cy="445116"/>
              <a:chOff x="8889325" y="6658423"/>
              <a:chExt cx="2084760" cy="445116"/>
            </a:xfrm>
          </p:grpSpPr>
          <p:sp>
            <p:nvSpPr>
              <p:cNvPr id="43" name="圆角矩形 42"/>
              <p:cNvSpPr/>
              <p:nvPr/>
            </p:nvSpPr>
            <p:spPr>
              <a:xfrm>
                <a:off x="8889325" y="6658423"/>
                <a:ext cx="2084760" cy="445116"/>
              </a:xfrm>
              <a:prstGeom prst="roundRect">
                <a:avLst>
                  <a:gd name="adj"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9223568" y="6677214"/>
                <a:ext cx="1557866" cy="400110"/>
              </a:xfrm>
              <a:prstGeom prst="rect">
                <a:avLst/>
              </a:prstGeom>
              <a:noFill/>
              <a:effectLst/>
            </p:spPr>
            <p:txBody>
              <a:bodyPr wrap="square" rtlCol="0">
                <a:spAutoFit/>
              </a:bodyPr>
              <a:lstStyle/>
              <a:p>
                <a:pPr algn="ctr"/>
                <a:r>
                  <a:rPr lang="zh-CN" altLang="en-US" sz="2000" b="1" dirty="0" smtClean="0">
                    <a:solidFill>
                      <a:srgbClr val="FFFFFF"/>
                    </a:solidFill>
                    <a:latin typeface="微软雅黑" panose="020B0503020204020204" pitchFamily="34" charset="-122"/>
                    <a:ea typeface="微软雅黑" panose="020B0503020204020204" pitchFamily="34" charset="-122"/>
                    <a:cs typeface="Kartika" panose="02020503030404060203" pitchFamily="18" charset="0"/>
                  </a:rPr>
                  <a:t>第三阶段</a:t>
                </a:r>
                <a:endParaRPr lang="en-US" altLang="zh-CN" sz="2000" b="1" dirty="0">
                  <a:solidFill>
                    <a:srgbClr val="FFFFFF"/>
                  </a:solidFill>
                  <a:latin typeface="微软雅黑" panose="020B0503020204020204" pitchFamily="34" charset="-122"/>
                  <a:ea typeface="微软雅黑" panose="020B0503020204020204" pitchFamily="34" charset="-122"/>
                  <a:cs typeface="Kartika" panose="02020503030404060203" pitchFamily="18" charset="0"/>
                </a:endParaRPr>
              </a:p>
            </p:txBody>
          </p:sp>
        </p:grpSp>
        <p:sp>
          <p:nvSpPr>
            <p:cNvPr id="47" name="矩形 46"/>
            <p:cNvSpPr/>
            <p:nvPr/>
          </p:nvSpPr>
          <p:spPr>
            <a:xfrm>
              <a:off x="8524445" y="1843557"/>
              <a:ext cx="2664907" cy="4293479"/>
            </a:xfrm>
            <a:prstGeom prst="rect">
              <a:avLst/>
            </a:prstGeom>
          </p:spPr>
          <p:txBody>
            <a:bodyPr wrap="square" lIns="91436" tIns="45718" rIns="91436" bIns="45718">
              <a:spAutoFit/>
            </a:bodyPr>
            <a:lstStyle/>
            <a:p>
              <a:pPr>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英语：</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安排四种题型每天生重点复习，把更多时间留给政治与专业课</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数学：</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把前</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2</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个阶段留下来知识死角彻底扫除，务必弄懂每个知识点，不要有侥幸心理</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政治：</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必要时可以报一个冲刺班，复习近十年真题至少</a:t>
              </a:r>
              <a:r>
                <a:rPr lang="en-US" altLang="zh-CN" sz="1400" dirty="0" smtClean="0">
                  <a:solidFill>
                    <a:schemeClr val="bg2">
                      <a:lumMod val="50000"/>
                    </a:schemeClr>
                  </a:solidFill>
                  <a:latin typeface="微软雅黑" panose="020B0503020204020204" pitchFamily="34" charset="-122"/>
                  <a:ea typeface="微软雅黑" panose="020B0503020204020204" pitchFamily="34" charset="-122"/>
                </a:rPr>
                <a:t>2</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遍</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，原理性的东西务必重复记忆</a:t>
              </a:r>
              <a:endParaRPr lang="en-US" altLang="zh-CN" sz="1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专业课：</a:t>
              </a:r>
              <a:r>
                <a:rPr lang="zh-CN" altLang="en-US" sz="1400" dirty="0" smtClean="0">
                  <a:solidFill>
                    <a:schemeClr val="bg2">
                      <a:lumMod val="50000"/>
                    </a:schemeClr>
                  </a:solidFill>
                  <a:latin typeface="微软雅黑" panose="020B0503020204020204" pitchFamily="34" charset="-122"/>
                  <a:ea typeface="微软雅黑" panose="020B0503020204020204" pitchFamily="34" charset="-122"/>
                </a:rPr>
                <a:t>复习拿到手的真题，多刷几遍，弄清楚出题规律，把还不懂的知识彻底搞清楚，尽全力拿高分</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cxnSp>
        <p:nvCxnSpPr>
          <p:cNvPr id="48" name="直接连接符 47"/>
          <p:cNvCxnSpPr/>
          <p:nvPr/>
        </p:nvCxnSpPr>
        <p:spPr>
          <a:xfrm>
            <a:off x="3932475" y="571500"/>
            <a:ext cx="8259525"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0" y="571500"/>
            <a:ext cx="858582"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666819" y="300264"/>
            <a:ext cx="3257149" cy="523220"/>
            <a:chOff x="666819" y="300264"/>
            <a:chExt cx="3257149" cy="523220"/>
          </a:xfrm>
        </p:grpSpPr>
        <p:sp>
          <p:nvSpPr>
            <p:cNvPr id="51" name="圆角矩形 50"/>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如何高效复习</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4" name="TextBox 53"/>
          <p:cNvSpPr txBox="1"/>
          <p:nvPr/>
        </p:nvSpPr>
        <p:spPr>
          <a:xfrm>
            <a:off x="4015989" y="677327"/>
            <a:ext cx="5712211" cy="400110"/>
          </a:xfrm>
          <a:prstGeom prst="rect">
            <a:avLst/>
          </a:prstGeom>
          <a:noFill/>
        </p:spPr>
        <p:txBody>
          <a:bodyPr wrap="square" rtlCol="0">
            <a:spAutoFit/>
          </a:bodyPr>
          <a:lstStyle/>
          <a:p>
            <a:r>
              <a:rPr lang="zh-CN" altLang="en-US" sz="2000" b="1" dirty="0" smtClean="0">
                <a:solidFill>
                  <a:srgbClr val="FF0000"/>
                </a:solidFill>
                <a:latin typeface="微软雅黑" pitchFamily="34" charset="-122"/>
                <a:ea typeface="微软雅黑" pitchFamily="34" charset="-122"/>
              </a:rPr>
              <a:t>初试时间：每年</a:t>
            </a:r>
            <a:r>
              <a:rPr lang="en-US" altLang="zh-CN" sz="2000" b="1" dirty="0" smtClean="0">
                <a:solidFill>
                  <a:srgbClr val="FF0000"/>
                </a:solidFill>
                <a:latin typeface="微软雅黑" pitchFamily="34" charset="-122"/>
                <a:ea typeface="微软雅黑" pitchFamily="34" charset="-122"/>
              </a:rPr>
              <a:t>12</a:t>
            </a:r>
            <a:r>
              <a:rPr lang="zh-CN" altLang="en-US" sz="2000" b="1" dirty="0" smtClean="0">
                <a:solidFill>
                  <a:srgbClr val="FF0000"/>
                </a:solidFill>
                <a:latin typeface="微软雅黑" pitchFamily="34" charset="-122"/>
                <a:ea typeface="微软雅黑" pitchFamily="34" charset="-122"/>
              </a:rPr>
              <a:t>月底  复试时间：次年</a:t>
            </a:r>
            <a:r>
              <a:rPr lang="en-US" altLang="zh-CN" sz="2000" b="1" dirty="0" smtClean="0">
                <a:solidFill>
                  <a:srgbClr val="FF0000"/>
                </a:solidFill>
                <a:latin typeface="微软雅黑" pitchFamily="34" charset="-122"/>
                <a:ea typeface="微软雅黑" pitchFamily="34" charset="-122"/>
              </a:rPr>
              <a:t>3</a:t>
            </a:r>
            <a:r>
              <a:rPr lang="zh-CN" altLang="en-US" sz="2000" b="1" dirty="0" smtClean="0">
                <a:solidFill>
                  <a:srgbClr val="FF0000"/>
                </a:solidFill>
                <a:latin typeface="微软雅黑" pitchFamily="34" charset="-122"/>
                <a:ea typeface="微软雅黑" pitchFamily="34" charset="-122"/>
              </a:rPr>
              <a:t>月</a:t>
            </a:r>
            <a:r>
              <a:rPr lang="en-US" altLang="zh-CN" sz="2000" b="1" dirty="0" smtClean="0">
                <a:solidFill>
                  <a:srgbClr val="FF0000"/>
                </a:solidFill>
                <a:latin typeface="微软雅黑" pitchFamily="34" charset="-122"/>
                <a:ea typeface="微软雅黑" pitchFamily="34" charset="-122"/>
              </a:rPr>
              <a:t>-5</a:t>
            </a:r>
            <a:r>
              <a:rPr lang="zh-CN" altLang="en-US" sz="2000" b="1" dirty="0" smtClean="0">
                <a:solidFill>
                  <a:srgbClr val="FF0000"/>
                </a:solidFill>
                <a:latin typeface="微软雅黑" pitchFamily="34" charset="-122"/>
                <a:ea typeface="微软雅黑" pitchFamily="34" charset="-122"/>
              </a:rPr>
              <a:t>月</a:t>
            </a:r>
            <a:endParaRPr lang="zh-CN" altLang="en-US"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31167643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flipH="1" flipV="1">
            <a:off x="5137027" y="864082"/>
            <a:ext cx="1141287" cy="0"/>
            <a:chOff x="7568477" y="2641879"/>
            <a:chExt cx="1575523" cy="0"/>
          </a:xfrm>
        </p:grpSpPr>
        <p:cxnSp>
          <p:nvCxnSpPr>
            <p:cNvPr id="34" name="直接连接符 33"/>
            <p:cNvCxnSpPr/>
            <p:nvPr/>
          </p:nvCxnSpPr>
          <p:spPr>
            <a:xfrm flipV="1">
              <a:off x="7568477" y="2641879"/>
              <a:ext cx="466385"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2" name="TextBox 42"/>
          <p:cNvSpPr txBox="1"/>
          <p:nvPr/>
        </p:nvSpPr>
        <p:spPr>
          <a:xfrm>
            <a:off x="4902246" y="896784"/>
            <a:ext cx="1674698" cy="707886"/>
          </a:xfrm>
          <a:prstGeom prst="rect">
            <a:avLst/>
          </a:prstGeom>
          <a:noFill/>
        </p:spPr>
        <p:txBody>
          <a:bodyPr wrap="square" rtlCol="0">
            <a:spAutoFit/>
          </a:bodyPr>
          <a:lstStyle/>
          <a:p>
            <a:pPr algn="ctr"/>
            <a:r>
              <a:rPr lang="zh-CN" altLang="en-US" sz="4000" b="1" spc="300" dirty="0">
                <a:solidFill>
                  <a:srgbClr val="005CA7"/>
                </a:solidFill>
                <a:latin typeface="微软雅黑" panose="020B0503020204020204" pitchFamily="34" charset="-122"/>
                <a:ea typeface="微软雅黑" panose="020B0503020204020204" pitchFamily="34" charset="-122"/>
              </a:rPr>
              <a:t>目录</a:t>
            </a:r>
            <a:endParaRPr lang="zh-CN" altLang="zh-CN" sz="4000" b="1" spc="300" dirty="0">
              <a:solidFill>
                <a:srgbClr val="005CA7"/>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flipV="1">
            <a:off x="5137027" y="1604670"/>
            <a:ext cx="1141287" cy="0"/>
            <a:chOff x="7568477" y="2641879"/>
            <a:chExt cx="1575523" cy="0"/>
          </a:xfrm>
        </p:grpSpPr>
        <p:cxnSp>
          <p:nvCxnSpPr>
            <p:cNvPr id="46" name="直接连接符 45"/>
            <p:cNvCxnSpPr/>
            <p:nvPr/>
          </p:nvCxnSpPr>
          <p:spPr>
            <a:xfrm flipV="1">
              <a:off x="7568477" y="2641879"/>
              <a:ext cx="466385"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0" name="文本框 1"/>
          <p:cNvSpPr>
            <a:spLocks noChangeArrowheads="1"/>
          </p:cNvSpPr>
          <p:nvPr/>
        </p:nvSpPr>
        <p:spPr bwMode="auto">
          <a:xfrm>
            <a:off x="5091091" y="525528"/>
            <a:ext cx="1247548" cy="338554"/>
          </a:xfrm>
          <a:prstGeom prst="rect">
            <a:avLst/>
          </a:prstGeom>
          <a:noFill/>
        </p:spPr>
        <p:txBody>
          <a:bodyPr wrap="square" rtlCol="0">
            <a:spAutoFit/>
          </a:bodyPr>
          <a:lstStyle/>
          <a:p>
            <a:pPr algn="dist"/>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CONTENT</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6" name="文本框 295"/>
          <p:cNvSpPr txBox="1"/>
          <p:nvPr/>
        </p:nvSpPr>
        <p:spPr>
          <a:xfrm>
            <a:off x="5261956" y="2406639"/>
            <a:ext cx="2339094"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什么是研究生</a:t>
            </a:r>
            <a:endParaRPr lang="zh-CN" altLang="en-US" dirty="0"/>
          </a:p>
        </p:txBody>
      </p:sp>
      <p:sp>
        <p:nvSpPr>
          <p:cNvPr id="297" name="文本框 296"/>
          <p:cNvSpPr txBox="1"/>
          <p:nvPr/>
        </p:nvSpPr>
        <p:spPr>
          <a:xfrm>
            <a:off x="9233563" y="2406639"/>
            <a:ext cx="2339094"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考研形式如何</a:t>
            </a:r>
            <a:endParaRPr lang="zh-CN" altLang="en-US" dirty="0"/>
          </a:p>
        </p:txBody>
      </p:sp>
      <p:sp>
        <p:nvSpPr>
          <p:cNvPr id="298" name="文本框 297"/>
          <p:cNvSpPr txBox="1"/>
          <p:nvPr/>
        </p:nvSpPr>
        <p:spPr>
          <a:xfrm>
            <a:off x="5287604" y="3445404"/>
            <a:ext cx="2339094"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我适合考研吗</a:t>
            </a:r>
            <a:endParaRPr lang="zh-CN" altLang="en-US" dirty="0"/>
          </a:p>
        </p:txBody>
      </p:sp>
      <p:sp>
        <p:nvSpPr>
          <p:cNvPr id="299" name="文本框 298"/>
          <p:cNvSpPr txBox="1"/>
          <p:nvPr/>
        </p:nvSpPr>
        <p:spPr>
          <a:xfrm>
            <a:off x="9249703" y="3445404"/>
            <a:ext cx="2339094"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如何高效复习</a:t>
            </a:r>
            <a:endParaRPr lang="zh-CN" altLang="en-US" dirty="0"/>
          </a:p>
        </p:txBody>
      </p:sp>
      <p:sp>
        <p:nvSpPr>
          <p:cNvPr id="300" name="文本框 299"/>
          <p:cNvSpPr txBox="1"/>
          <p:nvPr/>
        </p:nvSpPr>
        <p:spPr>
          <a:xfrm>
            <a:off x="5287604" y="4526415"/>
            <a:ext cx="2339094"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重要提示事项</a:t>
            </a:r>
            <a:endParaRPr lang="zh-CN" altLang="en-US" dirty="0"/>
          </a:p>
        </p:txBody>
      </p:sp>
      <p:sp>
        <p:nvSpPr>
          <p:cNvPr id="301" name="文本框 300"/>
          <p:cNvSpPr txBox="1"/>
          <p:nvPr/>
        </p:nvSpPr>
        <p:spPr>
          <a:xfrm>
            <a:off x="9280521" y="4520811"/>
            <a:ext cx="1980021"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结论与建议</a:t>
            </a:r>
            <a:endParaRPr lang="zh-CN" altLang="en-US" dirty="0"/>
          </a:p>
        </p:txBody>
      </p:sp>
      <p:grpSp>
        <p:nvGrpSpPr>
          <p:cNvPr id="2" name="组合 1"/>
          <p:cNvGrpSpPr/>
          <p:nvPr/>
        </p:nvGrpSpPr>
        <p:grpSpPr>
          <a:xfrm>
            <a:off x="4473270" y="2468419"/>
            <a:ext cx="457200" cy="457200"/>
            <a:chOff x="4473270" y="2468419"/>
            <a:chExt cx="457200" cy="457200"/>
          </a:xfrm>
        </p:grpSpPr>
        <p:sp>
          <p:nvSpPr>
            <p:cNvPr id="287" name="椭圆 286"/>
            <p:cNvSpPr/>
            <p:nvPr/>
          </p:nvSpPr>
          <p:spPr>
            <a:xfrm>
              <a:off x="4473270" y="2468419"/>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文本框 1"/>
            <p:cNvSpPr>
              <a:spLocks noChangeArrowheads="1"/>
            </p:cNvSpPr>
            <p:nvPr/>
          </p:nvSpPr>
          <p:spPr bwMode="auto">
            <a:xfrm>
              <a:off x="4490843" y="2512554"/>
              <a:ext cx="389097" cy="369332"/>
            </a:xfrm>
            <a:prstGeom prst="rect">
              <a:avLst/>
            </a:prstGeom>
            <a:no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a:t>
              </a:r>
            </a:p>
          </p:txBody>
        </p:sp>
      </p:grpSp>
      <p:grpSp>
        <p:nvGrpSpPr>
          <p:cNvPr id="5" name="组合 4"/>
          <p:cNvGrpSpPr/>
          <p:nvPr/>
        </p:nvGrpSpPr>
        <p:grpSpPr>
          <a:xfrm>
            <a:off x="8413446" y="2472723"/>
            <a:ext cx="457200" cy="457200"/>
            <a:chOff x="8413446" y="2472723"/>
            <a:chExt cx="457200" cy="457200"/>
          </a:xfrm>
        </p:grpSpPr>
        <p:sp>
          <p:nvSpPr>
            <p:cNvPr id="292" name="椭圆 291"/>
            <p:cNvSpPr/>
            <p:nvPr/>
          </p:nvSpPr>
          <p:spPr>
            <a:xfrm>
              <a:off x="8413446" y="2472723"/>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文本框 1"/>
            <p:cNvSpPr>
              <a:spLocks noChangeArrowheads="1"/>
            </p:cNvSpPr>
            <p:nvPr/>
          </p:nvSpPr>
          <p:spPr bwMode="auto">
            <a:xfrm>
              <a:off x="8436526" y="2518187"/>
              <a:ext cx="389097"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二</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 name="组合 2"/>
          <p:cNvGrpSpPr/>
          <p:nvPr/>
        </p:nvGrpSpPr>
        <p:grpSpPr>
          <a:xfrm>
            <a:off x="4475092" y="3513535"/>
            <a:ext cx="457200" cy="457200"/>
            <a:chOff x="4475092" y="3513535"/>
            <a:chExt cx="457200" cy="457200"/>
          </a:xfrm>
        </p:grpSpPr>
        <p:sp>
          <p:nvSpPr>
            <p:cNvPr id="288" name="椭圆 287"/>
            <p:cNvSpPr/>
            <p:nvPr/>
          </p:nvSpPr>
          <p:spPr>
            <a:xfrm>
              <a:off x="4475092" y="3513535"/>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文本框 1"/>
            <p:cNvSpPr>
              <a:spLocks noChangeArrowheads="1"/>
            </p:cNvSpPr>
            <p:nvPr/>
          </p:nvSpPr>
          <p:spPr bwMode="auto">
            <a:xfrm>
              <a:off x="4490842" y="3567569"/>
              <a:ext cx="389097"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三</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组合 5"/>
          <p:cNvGrpSpPr/>
          <p:nvPr/>
        </p:nvGrpSpPr>
        <p:grpSpPr>
          <a:xfrm>
            <a:off x="8413446" y="3513535"/>
            <a:ext cx="457200" cy="457200"/>
            <a:chOff x="8413446" y="3513535"/>
            <a:chExt cx="457200" cy="457200"/>
          </a:xfrm>
        </p:grpSpPr>
        <p:sp>
          <p:nvSpPr>
            <p:cNvPr id="293" name="椭圆 292"/>
            <p:cNvSpPr/>
            <p:nvPr/>
          </p:nvSpPr>
          <p:spPr>
            <a:xfrm>
              <a:off x="8413446" y="3513535"/>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文本框 1"/>
            <p:cNvSpPr>
              <a:spLocks noChangeArrowheads="1"/>
            </p:cNvSpPr>
            <p:nvPr/>
          </p:nvSpPr>
          <p:spPr bwMode="auto">
            <a:xfrm>
              <a:off x="8439608" y="3567569"/>
              <a:ext cx="389097"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四</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4471331" y="4554347"/>
            <a:ext cx="457200" cy="457200"/>
            <a:chOff x="4471331" y="4554347"/>
            <a:chExt cx="457200" cy="457200"/>
          </a:xfrm>
        </p:grpSpPr>
        <p:sp>
          <p:nvSpPr>
            <p:cNvPr id="289" name="椭圆 288"/>
            <p:cNvSpPr/>
            <p:nvPr/>
          </p:nvSpPr>
          <p:spPr>
            <a:xfrm>
              <a:off x="4471331" y="4554347"/>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文本框 1"/>
            <p:cNvSpPr>
              <a:spLocks noChangeArrowheads="1"/>
            </p:cNvSpPr>
            <p:nvPr/>
          </p:nvSpPr>
          <p:spPr bwMode="auto">
            <a:xfrm>
              <a:off x="4496731" y="4590569"/>
              <a:ext cx="389097"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五</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6"/>
          <p:cNvGrpSpPr/>
          <p:nvPr/>
        </p:nvGrpSpPr>
        <p:grpSpPr>
          <a:xfrm>
            <a:off x="8413446" y="4554347"/>
            <a:ext cx="457200" cy="457200"/>
            <a:chOff x="8413446" y="4554347"/>
            <a:chExt cx="457200" cy="457200"/>
          </a:xfrm>
        </p:grpSpPr>
        <p:sp>
          <p:nvSpPr>
            <p:cNvPr id="294" name="椭圆 293"/>
            <p:cNvSpPr/>
            <p:nvPr/>
          </p:nvSpPr>
          <p:spPr>
            <a:xfrm>
              <a:off x="8413446" y="4554347"/>
              <a:ext cx="457200" cy="457200"/>
            </a:xfrm>
            <a:prstGeom prst="ellipse">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文本框 1"/>
            <p:cNvSpPr>
              <a:spLocks noChangeArrowheads="1"/>
            </p:cNvSpPr>
            <p:nvPr/>
          </p:nvSpPr>
          <p:spPr bwMode="auto">
            <a:xfrm>
              <a:off x="8436525" y="4590569"/>
              <a:ext cx="389097"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六</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24" name="组合 323"/>
          <p:cNvGrpSpPr/>
          <p:nvPr/>
        </p:nvGrpSpPr>
        <p:grpSpPr>
          <a:xfrm>
            <a:off x="-156036" y="2911105"/>
            <a:ext cx="3482406" cy="3485973"/>
            <a:chOff x="-265115" y="3698415"/>
            <a:chExt cx="4351968" cy="4356426"/>
          </a:xfrm>
        </p:grpSpPr>
        <p:sp>
          <p:nvSpPr>
            <p:cNvPr id="322" name="Freeform 5"/>
            <p:cNvSpPr>
              <a:spLocks noEditPoints="1"/>
            </p:cNvSpPr>
            <p:nvPr/>
          </p:nvSpPr>
          <p:spPr bwMode="auto">
            <a:xfrm rot="363427">
              <a:off x="-265115" y="3698415"/>
              <a:ext cx="4351968" cy="4356426"/>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005CA7"/>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800"/>
            </a:p>
          </p:txBody>
        </p:sp>
        <p:sp>
          <p:nvSpPr>
            <p:cNvPr id="323" name="Freeform 26"/>
            <p:cNvSpPr>
              <a:spLocks noEditPoints="1"/>
            </p:cNvSpPr>
            <p:nvPr/>
          </p:nvSpPr>
          <p:spPr bwMode="auto">
            <a:xfrm>
              <a:off x="1701375" y="4457942"/>
              <a:ext cx="1632150" cy="1515569"/>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chemeClr val="bg1">
                <a:lumMod val="50000"/>
              </a:schemeClr>
            </a:solidFill>
            <a:ln>
              <a:noFill/>
            </a:ln>
          </p:spPr>
          <p:txBody>
            <a:bodyPr vert="horz" wrap="square" lIns="91392" tIns="45696" rIns="91392" bIns="45696" numCol="1" anchor="t" anchorCtr="0" compatLnSpc="1"/>
            <a:lstStyle/>
            <a:p>
              <a:endParaRPr lang="zh-CN" altLang="en-US" sz="1800">
                <a:solidFill>
                  <a:schemeClr val="accent1"/>
                </a:solidFill>
              </a:endParaRPr>
            </a:p>
          </p:txBody>
        </p:sp>
      </p:gr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9292" y="1283516"/>
            <a:ext cx="5484312" cy="5073741"/>
            <a:chOff x="939982" y="1827568"/>
            <a:chExt cx="4973621" cy="4529689"/>
          </a:xfrm>
        </p:grpSpPr>
        <p:sp>
          <p:nvSpPr>
            <p:cNvPr id="25" name="等腰三角形 24"/>
            <p:cNvSpPr/>
            <p:nvPr/>
          </p:nvSpPr>
          <p:spPr>
            <a:xfrm rot="10800000">
              <a:off x="5534996" y="6038964"/>
              <a:ext cx="330982" cy="318293"/>
            </a:xfrm>
            <a:custGeom>
              <a:avLst/>
              <a:gdLst>
                <a:gd name="connsiteX0" fmla="*/ 0 w 397658"/>
                <a:gd name="connsiteY0" fmla="*/ 406400 h 406400"/>
                <a:gd name="connsiteX1" fmla="*/ 198829 w 397658"/>
                <a:gd name="connsiteY1" fmla="*/ 0 h 406400"/>
                <a:gd name="connsiteX2" fmla="*/ 397658 w 397658"/>
                <a:gd name="connsiteY2" fmla="*/ 406400 h 406400"/>
                <a:gd name="connsiteX3" fmla="*/ 0 w 397658"/>
                <a:gd name="connsiteY3" fmla="*/ 406400 h 406400"/>
                <a:gd name="connsiteX0-1" fmla="*/ 0 w 397658"/>
                <a:gd name="connsiteY0-2" fmla="*/ 411162 h 411162"/>
                <a:gd name="connsiteX1-3" fmla="*/ 332179 w 397658"/>
                <a:gd name="connsiteY1-4" fmla="*/ 0 h 411162"/>
                <a:gd name="connsiteX2-5" fmla="*/ 397658 w 397658"/>
                <a:gd name="connsiteY2-6" fmla="*/ 411162 h 411162"/>
                <a:gd name="connsiteX3-7" fmla="*/ 0 w 397658"/>
                <a:gd name="connsiteY3-8" fmla="*/ 411162 h 411162"/>
                <a:gd name="connsiteX0-9" fmla="*/ 0 w 338126"/>
                <a:gd name="connsiteY0-10" fmla="*/ 342105 h 411162"/>
                <a:gd name="connsiteX1-11" fmla="*/ 272647 w 338126"/>
                <a:gd name="connsiteY1-12" fmla="*/ 0 h 411162"/>
                <a:gd name="connsiteX2-13" fmla="*/ 338126 w 338126"/>
                <a:gd name="connsiteY2-14" fmla="*/ 411162 h 411162"/>
                <a:gd name="connsiteX3-15" fmla="*/ 0 w 338126"/>
                <a:gd name="connsiteY3-16" fmla="*/ 342105 h 411162"/>
                <a:gd name="connsiteX0-17" fmla="*/ 0 w 323838"/>
                <a:gd name="connsiteY0-18" fmla="*/ 342105 h 342105"/>
                <a:gd name="connsiteX1-19" fmla="*/ 272647 w 323838"/>
                <a:gd name="connsiteY1-20" fmla="*/ 0 h 342105"/>
                <a:gd name="connsiteX2-21" fmla="*/ 323838 w 323838"/>
                <a:gd name="connsiteY2-22" fmla="*/ 311149 h 342105"/>
                <a:gd name="connsiteX3-23" fmla="*/ 0 w 323838"/>
                <a:gd name="connsiteY3-24" fmla="*/ 342105 h 342105"/>
                <a:gd name="connsiteX0-25" fmla="*/ 0 w 321457"/>
                <a:gd name="connsiteY0-26" fmla="*/ 342105 h 342105"/>
                <a:gd name="connsiteX1-27" fmla="*/ 272647 w 321457"/>
                <a:gd name="connsiteY1-28" fmla="*/ 0 h 342105"/>
                <a:gd name="connsiteX2-29" fmla="*/ 321457 w 321457"/>
                <a:gd name="connsiteY2-30" fmla="*/ 318293 h 342105"/>
                <a:gd name="connsiteX3-31" fmla="*/ 0 w 321457"/>
                <a:gd name="connsiteY3-32" fmla="*/ 342105 h 342105"/>
                <a:gd name="connsiteX0-33" fmla="*/ 0 w 321457"/>
                <a:gd name="connsiteY0-34" fmla="*/ 313530 h 318293"/>
                <a:gd name="connsiteX1-35" fmla="*/ 272647 w 321457"/>
                <a:gd name="connsiteY1-36" fmla="*/ 0 h 318293"/>
                <a:gd name="connsiteX2-37" fmla="*/ 321457 w 321457"/>
                <a:gd name="connsiteY2-38" fmla="*/ 318293 h 318293"/>
                <a:gd name="connsiteX3-39" fmla="*/ 0 w 321457"/>
                <a:gd name="connsiteY3-40" fmla="*/ 313530 h 318293"/>
                <a:gd name="connsiteX0-41" fmla="*/ 0 w 321457"/>
                <a:gd name="connsiteY0-42" fmla="*/ 318292 h 318293"/>
                <a:gd name="connsiteX1-43" fmla="*/ 272647 w 321457"/>
                <a:gd name="connsiteY1-44" fmla="*/ 0 h 318293"/>
                <a:gd name="connsiteX2-45" fmla="*/ 321457 w 321457"/>
                <a:gd name="connsiteY2-46" fmla="*/ 318293 h 318293"/>
                <a:gd name="connsiteX3-47" fmla="*/ 0 w 321457"/>
                <a:gd name="connsiteY3-48" fmla="*/ 318292 h 318293"/>
                <a:gd name="connsiteX0-49" fmla="*/ 0 w 330982"/>
                <a:gd name="connsiteY0-50" fmla="*/ 277811 h 318293"/>
                <a:gd name="connsiteX1-51" fmla="*/ 282172 w 330982"/>
                <a:gd name="connsiteY1-52" fmla="*/ 0 h 318293"/>
                <a:gd name="connsiteX2-53" fmla="*/ 330982 w 330982"/>
                <a:gd name="connsiteY2-54" fmla="*/ 318293 h 318293"/>
                <a:gd name="connsiteX3-55" fmla="*/ 0 w 330982"/>
                <a:gd name="connsiteY3-56" fmla="*/ 277811 h 318293"/>
              </a:gdLst>
              <a:ahLst/>
              <a:cxnLst>
                <a:cxn ang="0">
                  <a:pos x="connsiteX0-1" y="connsiteY0-2"/>
                </a:cxn>
                <a:cxn ang="0">
                  <a:pos x="connsiteX1-3" y="connsiteY1-4"/>
                </a:cxn>
                <a:cxn ang="0">
                  <a:pos x="connsiteX2-5" y="connsiteY2-6"/>
                </a:cxn>
                <a:cxn ang="0">
                  <a:pos x="connsiteX3-7" y="connsiteY3-8"/>
                </a:cxn>
              </a:cxnLst>
              <a:rect l="l" t="t" r="r" b="b"/>
              <a:pathLst>
                <a:path w="330982" h="318293">
                  <a:moveTo>
                    <a:pt x="0" y="277811"/>
                  </a:moveTo>
                  <a:lnTo>
                    <a:pt x="282172" y="0"/>
                  </a:lnTo>
                  <a:lnTo>
                    <a:pt x="330982" y="318293"/>
                  </a:lnTo>
                  <a:lnTo>
                    <a:pt x="0" y="277811"/>
                  </a:lnTo>
                  <a:close/>
                </a:path>
              </a:pathLst>
            </a:custGeom>
            <a:solidFill>
              <a:srgbClr val="004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bwMode="auto">
            <a:xfrm>
              <a:off x="939982" y="1978696"/>
              <a:ext cx="4973621" cy="4262864"/>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11" name="组合 10"/>
            <p:cNvGrpSpPr/>
            <p:nvPr/>
          </p:nvGrpSpPr>
          <p:grpSpPr>
            <a:xfrm>
              <a:off x="1245265" y="1827568"/>
              <a:ext cx="4200402" cy="879213"/>
              <a:chOff x="1245265" y="1827568"/>
              <a:chExt cx="4200402" cy="879213"/>
            </a:xfrm>
          </p:grpSpPr>
          <p:sp>
            <p:nvSpPr>
              <p:cNvPr id="12" name="Freeform 6"/>
              <p:cNvSpPr/>
              <p:nvPr/>
            </p:nvSpPr>
            <p:spPr bwMode="auto">
              <a:xfrm>
                <a:off x="1245265"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004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endParaRPr>
              </a:p>
            </p:txBody>
          </p:sp>
          <p:sp>
            <p:nvSpPr>
              <p:cNvPr id="13" name="Freeform 7"/>
              <p:cNvSpPr/>
              <p:nvPr/>
            </p:nvSpPr>
            <p:spPr bwMode="auto">
              <a:xfrm>
                <a:off x="1525808"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005CA7"/>
              </a:solidFill>
              <a:ln>
                <a:noFill/>
              </a:ln>
            </p:spPr>
            <p:txBody>
              <a:bodyPr vert="horz" wrap="square" lIns="91440" tIns="45720" rIns="91440" bIns="45720" numCol="1" anchor="t" anchorCtr="0" compatLnSpc="1"/>
              <a:lstStyle/>
              <a:p>
                <a:endParaRPr lang="zh-CN" altLang="en-US"/>
              </a:p>
            </p:txBody>
          </p:sp>
          <p:sp>
            <p:nvSpPr>
              <p:cNvPr id="14" name="矩形 13"/>
              <p:cNvSpPr/>
              <p:nvPr/>
            </p:nvSpPr>
            <p:spPr>
              <a:xfrm>
                <a:off x="2339399" y="2013792"/>
                <a:ext cx="1980029" cy="400110"/>
              </a:xfrm>
              <a:prstGeom prst="rect">
                <a:avLst/>
              </a:prstGeom>
            </p:spPr>
            <p:txBody>
              <a:bodyPr wrap="none">
                <a:spAutoFit/>
              </a:bodyPr>
              <a:lstStyle/>
              <a:p>
                <a:pPr algn="ctr"/>
                <a:r>
                  <a:rPr lang="zh-CN" altLang="en-US" sz="2000" b="1" dirty="0" smtClean="0">
                    <a:solidFill>
                      <a:schemeClr val="bg2"/>
                    </a:solidFill>
                    <a:latin typeface="微软雅黑" panose="020B0503020204020204" pitchFamily="34" charset="-122"/>
                    <a:ea typeface="微软雅黑" panose="020B0503020204020204" pitchFamily="34" charset="-122"/>
                  </a:rPr>
                  <a:t>如何做阅读理解</a:t>
                </a:r>
                <a:endParaRPr lang="zh-CN" altLang="en-US" sz="2000" b="1" dirty="0">
                  <a:solidFill>
                    <a:schemeClr val="bg2"/>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5177826" y="5950857"/>
              <a:ext cx="406400" cy="406400"/>
            </a:xfrm>
            <a:prstGeom prst="rect">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228009" y="5984780"/>
              <a:ext cx="311303" cy="338554"/>
            </a:xfrm>
            <a:prstGeom prst="rect">
              <a:avLst/>
            </a:prstGeom>
          </p:spPr>
          <p:txBody>
            <a:bodyPr wrap="none">
              <a:spAutoFit/>
            </a:bodyPr>
            <a:lstStyle/>
            <a:p>
              <a:pPr algn="ctr"/>
              <a:r>
                <a:rPr lang="en-US" altLang="zh-CN" sz="1600" b="1" dirty="0" smtClean="0">
                  <a:solidFill>
                    <a:schemeClr val="bg2"/>
                  </a:solidFill>
                  <a:latin typeface="微软雅黑" panose="020B0503020204020204" pitchFamily="34" charset="-122"/>
                  <a:ea typeface="微软雅黑" panose="020B0503020204020204" pitchFamily="34" charset="-122"/>
                </a:rPr>
                <a:t>1</a:t>
              </a:r>
              <a:endParaRPr lang="zh-CN" altLang="en-US" sz="1600" b="1" dirty="0">
                <a:solidFill>
                  <a:schemeClr val="bg2"/>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157520" y="1283516"/>
            <a:ext cx="5074042" cy="5073741"/>
            <a:chOff x="6257940" y="1827568"/>
            <a:chExt cx="4973621" cy="4529689"/>
          </a:xfrm>
        </p:grpSpPr>
        <p:sp>
          <p:nvSpPr>
            <p:cNvPr id="27" name="等腰三角形 24"/>
            <p:cNvSpPr/>
            <p:nvPr/>
          </p:nvSpPr>
          <p:spPr>
            <a:xfrm rot="10800000">
              <a:off x="10875252" y="6038681"/>
              <a:ext cx="330982" cy="318293"/>
            </a:xfrm>
            <a:custGeom>
              <a:avLst/>
              <a:gdLst>
                <a:gd name="connsiteX0" fmla="*/ 0 w 397658"/>
                <a:gd name="connsiteY0" fmla="*/ 406400 h 406400"/>
                <a:gd name="connsiteX1" fmla="*/ 198829 w 397658"/>
                <a:gd name="connsiteY1" fmla="*/ 0 h 406400"/>
                <a:gd name="connsiteX2" fmla="*/ 397658 w 397658"/>
                <a:gd name="connsiteY2" fmla="*/ 406400 h 406400"/>
                <a:gd name="connsiteX3" fmla="*/ 0 w 397658"/>
                <a:gd name="connsiteY3" fmla="*/ 406400 h 406400"/>
                <a:gd name="connsiteX0-1" fmla="*/ 0 w 397658"/>
                <a:gd name="connsiteY0-2" fmla="*/ 411162 h 411162"/>
                <a:gd name="connsiteX1-3" fmla="*/ 332179 w 397658"/>
                <a:gd name="connsiteY1-4" fmla="*/ 0 h 411162"/>
                <a:gd name="connsiteX2-5" fmla="*/ 397658 w 397658"/>
                <a:gd name="connsiteY2-6" fmla="*/ 411162 h 411162"/>
                <a:gd name="connsiteX3-7" fmla="*/ 0 w 397658"/>
                <a:gd name="connsiteY3-8" fmla="*/ 411162 h 411162"/>
                <a:gd name="connsiteX0-9" fmla="*/ 0 w 338126"/>
                <a:gd name="connsiteY0-10" fmla="*/ 342105 h 411162"/>
                <a:gd name="connsiteX1-11" fmla="*/ 272647 w 338126"/>
                <a:gd name="connsiteY1-12" fmla="*/ 0 h 411162"/>
                <a:gd name="connsiteX2-13" fmla="*/ 338126 w 338126"/>
                <a:gd name="connsiteY2-14" fmla="*/ 411162 h 411162"/>
                <a:gd name="connsiteX3-15" fmla="*/ 0 w 338126"/>
                <a:gd name="connsiteY3-16" fmla="*/ 342105 h 411162"/>
                <a:gd name="connsiteX0-17" fmla="*/ 0 w 323838"/>
                <a:gd name="connsiteY0-18" fmla="*/ 342105 h 342105"/>
                <a:gd name="connsiteX1-19" fmla="*/ 272647 w 323838"/>
                <a:gd name="connsiteY1-20" fmla="*/ 0 h 342105"/>
                <a:gd name="connsiteX2-21" fmla="*/ 323838 w 323838"/>
                <a:gd name="connsiteY2-22" fmla="*/ 311149 h 342105"/>
                <a:gd name="connsiteX3-23" fmla="*/ 0 w 323838"/>
                <a:gd name="connsiteY3-24" fmla="*/ 342105 h 342105"/>
                <a:gd name="connsiteX0-25" fmla="*/ 0 w 321457"/>
                <a:gd name="connsiteY0-26" fmla="*/ 342105 h 342105"/>
                <a:gd name="connsiteX1-27" fmla="*/ 272647 w 321457"/>
                <a:gd name="connsiteY1-28" fmla="*/ 0 h 342105"/>
                <a:gd name="connsiteX2-29" fmla="*/ 321457 w 321457"/>
                <a:gd name="connsiteY2-30" fmla="*/ 318293 h 342105"/>
                <a:gd name="connsiteX3-31" fmla="*/ 0 w 321457"/>
                <a:gd name="connsiteY3-32" fmla="*/ 342105 h 342105"/>
                <a:gd name="connsiteX0-33" fmla="*/ 0 w 321457"/>
                <a:gd name="connsiteY0-34" fmla="*/ 313530 h 318293"/>
                <a:gd name="connsiteX1-35" fmla="*/ 272647 w 321457"/>
                <a:gd name="connsiteY1-36" fmla="*/ 0 h 318293"/>
                <a:gd name="connsiteX2-37" fmla="*/ 321457 w 321457"/>
                <a:gd name="connsiteY2-38" fmla="*/ 318293 h 318293"/>
                <a:gd name="connsiteX3-39" fmla="*/ 0 w 321457"/>
                <a:gd name="connsiteY3-40" fmla="*/ 313530 h 318293"/>
                <a:gd name="connsiteX0-41" fmla="*/ 0 w 321457"/>
                <a:gd name="connsiteY0-42" fmla="*/ 318292 h 318293"/>
                <a:gd name="connsiteX1-43" fmla="*/ 272647 w 321457"/>
                <a:gd name="connsiteY1-44" fmla="*/ 0 h 318293"/>
                <a:gd name="connsiteX2-45" fmla="*/ 321457 w 321457"/>
                <a:gd name="connsiteY2-46" fmla="*/ 318293 h 318293"/>
                <a:gd name="connsiteX3-47" fmla="*/ 0 w 321457"/>
                <a:gd name="connsiteY3-48" fmla="*/ 318292 h 318293"/>
                <a:gd name="connsiteX0-49" fmla="*/ 0 w 330982"/>
                <a:gd name="connsiteY0-50" fmla="*/ 277811 h 318293"/>
                <a:gd name="connsiteX1-51" fmla="*/ 282172 w 330982"/>
                <a:gd name="connsiteY1-52" fmla="*/ 0 h 318293"/>
                <a:gd name="connsiteX2-53" fmla="*/ 330982 w 330982"/>
                <a:gd name="connsiteY2-54" fmla="*/ 318293 h 318293"/>
                <a:gd name="connsiteX3-55" fmla="*/ 0 w 330982"/>
                <a:gd name="connsiteY3-56" fmla="*/ 277811 h 318293"/>
              </a:gdLst>
              <a:ahLst/>
              <a:cxnLst>
                <a:cxn ang="0">
                  <a:pos x="connsiteX0-1" y="connsiteY0-2"/>
                </a:cxn>
                <a:cxn ang="0">
                  <a:pos x="connsiteX1-3" y="connsiteY1-4"/>
                </a:cxn>
                <a:cxn ang="0">
                  <a:pos x="connsiteX2-5" y="connsiteY2-6"/>
                </a:cxn>
                <a:cxn ang="0">
                  <a:pos x="connsiteX3-7" y="connsiteY3-8"/>
                </a:cxn>
              </a:cxnLst>
              <a:rect l="l" t="t" r="r" b="b"/>
              <a:pathLst>
                <a:path w="330982" h="318293">
                  <a:moveTo>
                    <a:pt x="0" y="277811"/>
                  </a:moveTo>
                  <a:lnTo>
                    <a:pt x="282172" y="0"/>
                  </a:lnTo>
                  <a:lnTo>
                    <a:pt x="330982" y="318293"/>
                  </a:lnTo>
                  <a:lnTo>
                    <a:pt x="0" y="277811"/>
                  </a:lnTo>
                  <a:close/>
                </a:path>
              </a:pathLst>
            </a:custGeom>
            <a:solidFill>
              <a:srgbClr val="004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bwMode="auto">
            <a:xfrm>
              <a:off x="6257940" y="1978696"/>
              <a:ext cx="4973621" cy="4262864"/>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15" name="组合 14"/>
            <p:cNvGrpSpPr/>
            <p:nvPr/>
          </p:nvGrpSpPr>
          <p:grpSpPr>
            <a:xfrm>
              <a:off x="6647444" y="1827568"/>
              <a:ext cx="4200402" cy="879213"/>
              <a:chOff x="6647444" y="1827568"/>
              <a:chExt cx="4200402" cy="879213"/>
            </a:xfrm>
          </p:grpSpPr>
          <p:sp>
            <p:nvSpPr>
              <p:cNvPr id="16" name="Freeform 6"/>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0041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endParaRPr>
              </a:p>
            </p:txBody>
          </p:sp>
          <p:sp>
            <p:nvSpPr>
              <p:cNvPr id="17" name="Freeform 7"/>
              <p:cNvSpPr/>
              <p:nvPr/>
            </p:nvSpPr>
            <p:spPr bwMode="auto">
              <a:xfrm>
                <a:off x="6927987"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005CA7"/>
              </a:solidFill>
              <a:ln>
                <a:noFill/>
              </a:ln>
            </p:spPr>
            <p:txBody>
              <a:bodyPr vert="horz" wrap="square" lIns="91440" tIns="45720" rIns="91440" bIns="45720" numCol="1" anchor="t" anchorCtr="0" compatLnSpc="1"/>
              <a:lstStyle/>
              <a:p>
                <a:endParaRPr lang="zh-CN" altLang="en-US"/>
              </a:p>
            </p:txBody>
          </p:sp>
          <p:sp>
            <p:nvSpPr>
              <p:cNvPr id="18" name="矩形 17"/>
              <p:cNvSpPr/>
              <p:nvPr/>
            </p:nvSpPr>
            <p:spPr>
              <a:xfrm>
                <a:off x="7520102" y="2013792"/>
                <a:ext cx="2467788" cy="357206"/>
              </a:xfrm>
              <a:prstGeom prst="rect">
                <a:avLst/>
              </a:prstGeom>
            </p:spPr>
            <p:txBody>
              <a:bodyPr wrap="square">
                <a:spAutoFit/>
              </a:bodyPr>
              <a:lstStyle/>
              <a:p>
                <a:pPr algn="ctr"/>
                <a:r>
                  <a:rPr lang="zh-CN" altLang="en-US" sz="2000" b="1" dirty="0" smtClean="0">
                    <a:solidFill>
                      <a:schemeClr val="bg2"/>
                    </a:solidFill>
                    <a:latin typeface="微软雅黑" panose="020B0503020204020204" pitchFamily="34" charset="-122"/>
                    <a:ea typeface="微软雅黑" panose="020B0503020204020204" pitchFamily="34" charset="-122"/>
                  </a:rPr>
                  <a:t>如何记忆单词</a:t>
                </a:r>
                <a:endParaRPr lang="zh-CN" altLang="en-US" sz="2000" b="1" dirty="0">
                  <a:solidFill>
                    <a:schemeClr val="bg2"/>
                  </a:solidFill>
                  <a:latin typeface="微软雅黑" panose="020B0503020204020204" pitchFamily="34" charset="-122"/>
                  <a:ea typeface="微软雅黑" panose="020B0503020204020204" pitchFamily="34" charset="-122"/>
                </a:endParaRPr>
              </a:p>
            </p:txBody>
          </p:sp>
        </p:grpSp>
        <p:sp>
          <p:nvSpPr>
            <p:cNvPr id="24" name="矩形 23"/>
            <p:cNvSpPr/>
            <p:nvPr/>
          </p:nvSpPr>
          <p:spPr>
            <a:xfrm>
              <a:off x="10518175" y="5950857"/>
              <a:ext cx="406400" cy="406400"/>
            </a:xfrm>
            <a:prstGeom prst="rect">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0562329" y="5993469"/>
              <a:ext cx="311303" cy="338554"/>
            </a:xfrm>
            <a:prstGeom prst="rect">
              <a:avLst/>
            </a:prstGeom>
          </p:spPr>
          <p:txBody>
            <a:bodyPr wrap="none">
              <a:spAutoFit/>
            </a:bodyPr>
            <a:lstStyle/>
            <a:p>
              <a:pPr algn="ctr"/>
              <a:r>
                <a:rPr lang="en-US" altLang="zh-CN" sz="1600" b="1" dirty="0" smtClean="0">
                  <a:solidFill>
                    <a:schemeClr val="bg2"/>
                  </a:solidFill>
                  <a:latin typeface="微软雅黑" panose="020B0503020204020204" pitchFamily="34" charset="-122"/>
                  <a:ea typeface="微软雅黑" panose="020B0503020204020204" pitchFamily="34" charset="-122"/>
                </a:rPr>
                <a:t>2</a:t>
              </a:r>
              <a:endParaRPr lang="zh-CN" altLang="en-US" sz="1600" b="1" dirty="0">
                <a:solidFill>
                  <a:schemeClr val="bg2"/>
                </a:solidFill>
                <a:latin typeface="微软雅黑" panose="020B0503020204020204" pitchFamily="34" charset="-122"/>
                <a:ea typeface="微软雅黑" panose="020B0503020204020204" pitchFamily="34" charset="-122"/>
              </a:endParaRPr>
            </a:p>
          </p:txBody>
        </p:sp>
      </p:grpSp>
      <p:cxnSp>
        <p:nvCxnSpPr>
          <p:cNvPr id="26" name="直接连接符 25"/>
          <p:cNvCxnSpPr/>
          <p:nvPr/>
        </p:nvCxnSpPr>
        <p:spPr>
          <a:xfrm>
            <a:off x="3932475" y="571500"/>
            <a:ext cx="82595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0" y="571500"/>
            <a:ext cx="858582"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66819" y="300264"/>
            <a:ext cx="3257149" cy="523220"/>
            <a:chOff x="666819" y="300264"/>
            <a:chExt cx="3257149" cy="523220"/>
          </a:xfrm>
        </p:grpSpPr>
        <p:sp>
          <p:nvSpPr>
            <p:cNvPr id="32" name="圆角矩形 31"/>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如何高效复习</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aphicFrame>
        <p:nvGraphicFramePr>
          <p:cNvPr id="6" name="图示 5"/>
          <p:cNvGraphicFramePr/>
          <p:nvPr>
            <p:extLst>
              <p:ext uri="{D42A27DB-BD31-4B8C-83A1-F6EECF244321}">
                <p14:modId xmlns:p14="http://schemas.microsoft.com/office/powerpoint/2010/main" val="4080413104"/>
              </p:ext>
            </p:extLst>
          </p:nvPr>
        </p:nvGraphicFramePr>
        <p:xfrm>
          <a:off x="511727" y="2413901"/>
          <a:ext cx="5287155" cy="3397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图示 6"/>
          <p:cNvGraphicFramePr/>
          <p:nvPr>
            <p:extLst>
              <p:ext uri="{D42A27DB-BD31-4B8C-83A1-F6EECF244321}">
                <p14:modId xmlns:p14="http://schemas.microsoft.com/office/powerpoint/2010/main" val="3272974345"/>
              </p:ext>
            </p:extLst>
          </p:nvPr>
        </p:nvGraphicFramePr>
        <p:xfrm>
          <a:off x="6306178" y="2457973"/>
          <a:ext cx="4795590" cy="3187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4" name="组合 33"/>
          <p:cNvGrpSpPr/>
          <p:nvPr/>
        </p:nvGrpSpPr>
        <p:grpSpPr>
          <a:xfrm>
            <a:off x="8062237" y="4967626"/>
            <a:ext cx="3114710" cy="613903"/>
            <a:chOff x="1726412" y="1714737"/>
            <a:chExt cx="3114710" cy="613903"/>
          </a:xfrm>
        </p:grpSpPr>
        <p:sp>
          <p:nvSpPr>
            <p:cNvPr id="35" name="同侧圆角矩形 34"/>
            <p:cNvSpPr/>
            <p:nvPr/>
          </p:nvSpPr>
          <p:spPr>
            <a:xfrm rot="5400000">
              <a:off x="2954049" y="487100"/>
              <a:ext cx="613903" cy="3069177"/>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同侧圆角矩形 4"/>
            <p:cNvSpPr/>
            <p:nvPr/>
          </p:nvSpPr>
          <p:spPr>
            <a:xfrm>
              <a:off x="1801913" y="1744705"/>
              <a:ext cx="3039209" cy="55396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22860" rIns="45720" bIns="22860" numCol="1" spcCol="1270" anchor="ctr" anchorCtr="0">
              <a:noAutofit/>
            </a:bodyPr>
            <a:lstStyle/>
            <a:p>
              <a:pPr marL="114300" lvl="1" indent="-114300" algn="l" defTabSz="533400">
                <a:lnSpc>
                  <a:spcPct val="150000"/>
                </a:lnSpc>
                <a:spcBef>
                  <a:spcPct val="0"/>
                </a:spcBef>
                <a:spcAft>
                  <a:spcPct val="15000"/>
                </a:spcAft>
                <a:buChar char="••"/>
              </a:pPr>
              <a:r>
                <a:rPr lang="zh-CN" altLang="en-US" sz="1400" dirty="0">
                  <a:latin typeface="微软雅黑" pitchFamily="34" charset="-122"/>
                  <a:ea typeface="微软雅黑" pitchFamily="34" charset="-122"/>
                </a:rPr>
                <a:t>记下常用搭配用于作文，复习其它科目累的时候拿出来就当休息</a:t>
              </a:r>
              <a:endParaRPr lang="zh-CN" altLang="en-US" sz="1400" dirty="0">
                <a:latin typeface="微软雅黑" pitchFamily="34" charset="-122"/>
                <a:ea typeface="微软雅黑" pitchFamily="34" charset="-122"/>
              </a:endParaRPr>
            </a:p>
          </p:txBody>
        </p:sp>
      </p:grpSp>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94025" y="1481132"/>
            <a:ext cx="5299648" cy="4688368"/>
            <a:chOff x="1094025" y="1481132"/>
            <a:chExt cx="5299648" cy="4688368"/>
          </a:xfrm>
        </p:grpSpPr>
        <p:sp>
          <p:nvSpPr>
            <p:cNvPr id="5" name="任意多边形 5"/>
            <p:cNvSpPr/>
            <p:nvPr/>
          </p:nvSpPr>
          <p:spPr>
            <a:xfrm>
              <a:off x="1115186" y="5345318"/>
              <a:ext cx="5278487" cy="249217"/>
            </a:xfrm>
            <a:custGeom>
              <a:avLst/>
              <a:gdLst>
                <a:gd name="connsiteX0" fmla="*/ 1138 w 8800"/>
                <a:gd name="connsiteY0" fmla="*/ 0 h 405"/>
                <a:gd name="connsiteX1" fmla="*/ 7738 w 8800"/>
                <a:gd name="connsiteY1" fmla="*/ 0 h 405"/>
                <a:gd name="connsiteX2" fmla="*/ 8800 w 8800"/>
                <a:gd name="connsiteY2" fmla="*/ 405 h 405"/>
                <a:gd name="connsiteX3" fmla="*/ 0 w 8800"/>
                <a:gd name="connsiteY3" fmla="*/ 405 h 405"/>
                <a:gd name="connsiteX4" fmla="*/ 1138 w 8800"/>
                <a:gd name="connsiteY4" fmla="*/ 0 h 405"/>
                <a:gd name="connsiteX0-1" fmla="*/ 1270 w 9977"/>
                <a:gd name="connsiteY0-2" fmla="*/ 0 h 10000"/>
                <a:gd name="connsiteX1-3" fmla="*/ 8770 w 9977"/>
                <a:gd name="connsiteY1-4" fmla="*/ 0 h 10000"/>
                <a:gd name="connsiteX2-5" fmla="*/ 9977 w 9977"/>
                <a:gd name="connsiteY2-6" fmla="*/ 10000 h 10000"/>
                <a:gd name="connsiteX3-7" fmla="*/ 0 w 9977"/>
                <a:gd name="connsiteY3-8" fmla="*/ 10000 h 10000"/>
                <a:gd name="connsiteX4-9" fmla="*/ 1270 w 9977"/>
                <a:gd name="connsiteY4-10" fmla="*/ 0 h 10000"/>
                <a:gd name="connsiteX0-11" fmla="*/ 1273 w 10034"/>
                <a:gd name="connsiteY0-12" fmla="*/ 0 h 10247"/>
                <a:gd name="connsiteX1-13" fmla="*/ 8790 w 10034"/>
                <a:gd name="connsiteY1-14" fmla="*/ 0 h 10247"/>
                <a:gd name="connsiteX2-15" fmla="*/ 10034 w 10034"/>
                <a:gd name="connsiteY2-16" fmla="*/ 10247 h 10247"/>
                <a:gd name="connsiteX3-17" fmla="*/ 0 w 10034"/>
                <a:gd name="connsiteY3-18" fmla="*/ 10000 h 10247"/>
                <a:gd name="connsiteX4-19" fmla="*/ 1273 w 10034"/>
                <a:gd name="connsiteY4-20" fmla="*/ 0 h 10247"/>
                <a:gd name="connsiteX0-21" fmla="*/ 1273 w 10034"/>
                <a:gd name="connsiteY0-22" fmla="*/ 494 h 10741"/>
                <a:gd name="connsiteX1-23" fmla="*/ 8733 w 10034"/>
                <a:gd name="connsiteY1-24" fmla="*/ 0 h 10741"/>
                <a:gd name="connsiteX2-25" fmla="*/ 10034 w 10034"/>
                <a:gd name="connsiteY2-26" fmla="*/ 10741 h 10741"/>
                <a:gd name="connsiteX3-27" fmla="*/ 0 w 10034"/>
                <a:gd name="connsiteY3-28" fmla="*/ 10494 h 10741"/>
                <a:gd name="connsiteX4-29" fmla="*/ 1273 w 10034"/>
                <a:gd name="connsiteY4-30" fmla="*/ 494 h 10741"/>
                <a:gd name="connsiteX0-31" fmla="*/ 1273 w 10011"/>
                <a:gd name="connsiteY0-32" fmla="*/ 494 h 10741"/>
                <a:gd name="connsiteX1-33" fmla="*/ 8733 w 10011"/>
                <a:gd name="connsiteY1-34" fmla="*/ 0 h 10741"/>
                <a:gd name="connsiteX2-35" fmla="*/ 10011 w 10011"/>
                <a:gd name="connsiteY2-36" fmla="*/ 10741 h 10741"/>
                <a:gd name="connsiteX3-37" fmla="*/ 0 w 10011"/>
                <a:gd name="connsiteY3-38" fmla="*/ 10494 h 10741"/>
                <a:gd name="connsiteX4-39" fmla="*/ 1273 w 10011"/>
                <a:gd name="connsiteY4-40" fmla="*/ 494 h 10741"/>
                <a:gd name="connsiteX0-41" fmla="*/ 1273 w 10011"/>
                <a:gd name="connsiteY0-42" fmla="*/ 247 h 10494"/>
                <a:gd name="connsiteX1-43" fmla="*/ 8710 w 10011"/>
                <a:gd name="connsiteY1-44" fmla="*/ 0 h 10494"/>
                <a:gd name="connsiteX2-45" fmla="*/ 10011 w 10011"/>
                <a:gd name="connsiteY2-46" fmla="*/ 10494 h 10494"/>
                <a:gd name="connsiteX3-47" fmla="*/ 0 w 10011"/>
                <a:gd name="connsiteY3-48" fmla="*/ 10247 h 10494"/>
                <a:gd name="connsiteX4-49" fmla="*/ 1273 w 10011"/>
                <a:gd name="connsiteY4-50" fmla="*/ 247 h 10494"/>
                <a:gd name="connsiteX0-51" fmla="*/ 1273 w 9977"/>
                <a:gd name="connsiteY0-52" fmla="*/ 247 h 10494"/>
                <a:gd name="connsiteX1-53" fmla="*/ 8710 w 9977"/>
                <a:gd name="connsiteY1-54" fmla="*/ 0 h 10494"/>
                <a:gd name="connsiteX2-55" fmla="*/ 9977 w 9977"/>
                <a:gd name="connsiteY2-56" fmla="*/ 10494 h 10494"/>
                <a:gd name="connsiteX3-57" fmla="*/ 0 w 9977"/>
                <a:gd name="connsiteY3-58" fmla="*/ 10247 h 10494"/>
                <a:gd name="connsiteX4-59" fmla="*/ 1273 w 9977"/>
                <a:gd name="connsiteY4-60" fmla="*/ 247 h 10494"/>
                <a:gd name="connsiteX0-61" fmla="*/ 1276 w 10023"/>
                <a:gd name="connsiteY0-62" fmla="*/ 235 h 10000"/>
                <a:gd name="connsiteX1-63" fmla="*/ 8730 w 10023"/>
                <a:gd name="connsiteY1-64" fmla="*/ 0 h 10000"/>
                <a:gd name="connsiteX2-65" fmla="*/ 10023 w 10023"/>
                <a:gd name="connsiteY2-66" fmla="*/ 10000 h 10000"/>
                <a:gd name="connsiteX3-67" fmla="*/ 0 w 10023"/>
                <a:gd name="connsiteY3-68" fmla="*/ 9765 h 10000"/>
                <a:gd name="connsiteX4-69" fmla="*/ 1276 w 10023"/>
                <a:gd name="connsiteY4-70" fmla="*/ 235 h 10000"/>
                <a:gd name="connsiteX0-71" fmla="*/ 1276 w 10046"/>
                <a:gd name="connsiteY0-72" fmla="*/ 235 h 10235"/>
                <a:gd name="connsiteX1-73" fmla="*/ 8730 w 10046"/>
                <a:gd name="connsiteY1-74" fmla="*/ 0 h 10235"/>
                <a:gd name="connsiteX2-75" fmla="*/ 10046 w 10046"/>
                <a:gd name="connsiteY2-76" fmla="*/ 10235 h 10235"/>
                <a:gd name="connsiteX3-77" fmla="*/ 0 w 10046"/>
                <a:gd name="connsiteY3-78" fmla="*/ 9765 h 10235"/>
                <a:gd name="connsiteX4-79" fmla="*/ 1276 w 10046"/>
                <a:gd name="connsiteY4-80" fmla="*/ 235 h 10235"/>
                <a:gd name="connsiteX0-81" fmla="*/ 1276 w 10035"/>
                <a:gd name="connsiteY0-82" fmla="*/ 235 h 9765"/>
                <a:gd name="connsiteX1-83" fmla="*/ 8730 w 10035"/>
                <a:gd name="connsiteY1-84" fmla="*/ 0 h 9765"/>
                <a:gd name="connsiteX2-85" fmla="*/ 10035 w 10035"/>
                <a:gd name="connsiteY2-86" fmla="*/ 9764 h 9765"/>
                <a:gd name="connsiteX3-87" fmla="*/ 0 w 10035"/>
                <a:gd name="connsiteY3-88" fmla="*/ 9765 h 9765"/>
                <a:gd name="connsiteX4-89" fmla="*/ 1276 w 10035"/>
                <a:gd name="connsiteY4-90" fmla="*/ 235 h 97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5" h="9765">
                  <a:moveTo>
                    <a:pt x="1276" y="235"/>
                  </a:moveTo>
                  <a:lnTo>
                    <a:pt x="8730" y="0"/>
                  </a:lnTo>
                  <a:lnTo>
                    <a:pt x="10035" y="9764"/>
                  </a:lnTo>
                  <a:lnTo>
                    <a:pt x="0" y="9765"/>
                  </a:lnTo>
                  <a:lnTo>
                    <a:pt x="1276" y="235"/>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6" name="任意多边形 6"/>
            <p:cNvSpPr/>
            <p:nvPr/>
          </p:nvSpPr>
          <p:spPr>
            <a:xfrm>
              <a:off x="1771947" y="4534650"/>
              <a:ext cx="3953367" cy="243201"/>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 name="connsiteX0-1" fmla="*/ 1696 w 10000"/>
                <a:gd name="connsiteY0-2" fmla="*/ 0 h 10125"/>
                <a:gd name="connsiteX1-3" fmla="*/ 8405 w 10000"/>
                <a:gd name="connsiteY1-4" fmla="*/ 125 h 10125"/>
                <a:gd name="connsiteX2-5" fmla="*/ 10000 w 10000"/>
                <a:gd name="connsiteY2-6" fmla="*/ 10125 h 10125"/>
                <a:gd name="connsiteX3-7" fmla="*/ 0 w 10000"/>
                <a:gd name="connsiteY3-8" fmla="*/ 10125 h 10125"/>
                <a:gd name="connsiteX4-9" fmla="*/ 1696 w 10000"/>
                <a:gd name="connsiteY4-10" fmla="*/ 0 h 10125"/>
                <a:gd name="connsiteX0-11" fmla="*/ 1696 w 9966"/>
                <a:gd name="connsiteY0-12" fmla="*/ 0 h 10125"/>
                <a:gd name="connsiteX1-13" fmla="*/ 8405 w 9966"/>
                <a:gd name="connsiteY1-14" fmla="*/ 125 h 10125"/>
                <a:gd name="connsiteX2-15" fmla="*/ 9966 w 9966"/>
                <a:gd name="connsiteY2-16" fmla="*/ 10125 h 10125"/>
                <a:gd name="connsiteX3-17" fmla="*/ 0 w 9966"/>
                <a:gd name="connsiteY3-18" fmla="*/ 10125 h 10125"/>
                <a:gd name="connsiteX4-19" fmla="*/ 1696 w 9966"/>
                <a:gd name="connsiteY4-20" fmla="*/ 0 h 10125"/>
                <a:gd name="connsiteX0-21" fmla="*/ 1662 w 9960"/>
                <a:gd name="connsiteY0-22" fmla="*/ 0 h 10000"/>
                <a:gd name="connsiteX1-23" fmla="*/ 8394 w 9960"/>
                <a:gd name="connsiteY1-24" fmla="*/ 123 h 10000"/>
                <a:gd name="connsiteX2-25" fmla="*/ 9960 w 9960"/>
                <a:gd name="connsiteY2-26" fmla="*/ 10000 h 10000"/>
                <a:gd name="connsiteX3-27" fmla="*/ 0 w 9960"/>
                <a:gd name="connsiteY3-28" fmla="*/ 10000 h 10000"/>
                <a:gd name="connsiteX4-29" fmla="*/ 1662 w 9960"/>
                <a:gd name="connsiteY4-3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960" h="10000">
                  <a:moveTo>
                    <a:pt x="1662" y="0"/>
                  </a:moveTo>
                  <a:lnTo>
                    <a:pt x="8394" y="123"/>
                  </a:lnTo>
                  <a:lnTo>
                    <a:pt x="9960" y="10000"/>
                  </a:lnTo>
                  <a:lnTo>
                    <a:pt x="0" y="10000"/>
                  </a:lnTo>
                  <a:lnTo>
                    <a:pt x="1662" y="0"/>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7" name="任意多边形 9"/>
            <p:cNvSpPr/>
            <p:nvPr/>
          </p:nvSpPr>
          <p:spPr>
            <a:xfrm>
              <a:off x="2383589" y="3735980"/>
              <a:ext cx="2729318" cy="238709"/>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 name="connsiteX0-1" fmla="*/ 1621 w 10151"/>
                <a:gd name="connsiteY0-2" fmla="*/ 625 h 10000"/>
                <a:gd name="connsiteX1-3" fmla="*/ 8405 w 10151"/>
                <a:gd name="connsiteY1-4" fmla="*/ 0 h 10000"/>
                <a:gd name="connsiteX2-5" fmla="*/ 10151 w 10151"/>
                <a:gd name="connsiteY2-6" fmla="*/ 10000 h 10000"/>
                <a:gd name="connsiteX3-7" fmla="*/ 0 w 10151"/>
                <a:gd name="connsiteY3-8" fmla="*/ 10000 h 10000"/>
                <a:gd name="connsiteX4-9" fmla="*/ 1621 w 10151"/>
                <a:gd name="connsiteY4-10" fmla="*/ 625 h 10000"/>
                <a:gd name="connsiteX0-11" fmla="*/ 1621 w 10151"/>
                <a:gd name="connsiteY0-12" fmla="*/ 62 h 10000"/>
                <a:gd name="connsiteX1-13" fmla="*/ 8405 w 10151"/>
                <a:gd name="connsiteY1-14" fmla="*/ 0 h 10000"/>
                <a:gd name="connsiteX2-15" fmla="*/ 10151 w 10151"/>
                <a:gd name="connsiteY2-16" fmla="*/ 10000 h 10000"/>
                <a:gd name="connsiteX3-17" fmla="*/ 0 w 10151"/>
                <a:gd name="connsiteY3-18" fmla="*/ 10000 h 10000"/>
                <a:gd name="connsiteX4-19" fmla="*/ 1621 w 10151"/>
                <a:gd name="connsiteY4-20" fmla="*/ 62 h 10000"/>
                <a:gd name="connsiteX0-21" fmla="*/ 1621 w 10151"/>
                <a:gd name="connsiteY0-22" fmla="*/ 62 h 10000"/>
                <a:gd name="connsiteX1-23" fmla="*/ 8539 w 10151"/>
                <a:gd name="connsiteY1-24" fmla="*/ 0 h 10000"/>
                <a:gd name="connsiteX2-25" fmla="*/ 10151 w 10151"/>
                <a:gd name="connsiteY2-26" fmla="*/ 10000 h 10000"/>
                <a:gd name="connsiteX3-27" fmla="*/ 0 w 10151"/>
                <a:gd name="connsiteY3-28" fmla="*/ 10000 h 10000"/>
                <a:gd name="connsiteX4-29" fmla="*/ 1621 w 10151"/>
                <a:gd name="connsiteY4-30" fmla="*/ 62 h 10000"/>
                <a:gd name="connsiteX0-31" fmla="*/ 1621 w 10151"/>
                <a:gd name="connsiteY0-32" fmla="*/ 0 h 9938"/>
                <a:gd name="connsiteX1-33" fmla="*/ 8505 w 10151"/>
                <a:gd name="connsiteY1-34" fmla="*/ 126 h 9938"/>
                <a:gd name="connsiteX2-35" fmla="*/ 10151 w 10151"/>
                <a:gd name="connsiteY2-36" fmla="*/ 9938 h 9938"/>
                <a:gd name="connsiteX3-37" fmla="*/ 0 w 10151"/>
                <a:gd name="connsiteY3-38" fmla="*/ 9938 h 9938"/>
                <a:gd name="connsiteX4-39" fmla="*/ 1621 w 10151"/>
                <a:gd name="connsiteY4-40" fmla="*/ 0 h 99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1" h="9938">
                  <a:moveTo>
                    <a:pt x="1621" y="0"/>
                  </a:moveTo>
                  <a:lnTo>
                    <a:pt x="8505" y="126"/>
                  </a:lnTo>
                  <a:lnTo>
                    <a:pt x="10151" y="9938"/>
                  </a:lnTo>
                  <a:lnTo>
                    <a:pt x="0" y="9938"/>
                  </a:lnTo>
                  <a:lnTo>
                    <a:pt x="1621" y="0"/>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grpSp>
          <p:nvGrpSpPr>
            <p:cNvPr id="8" name="组合 7"/>
            <p:cNvGrpSpPr/>
            <p:nvPr/>
          </p:nvGrpSpPr>
          <p:grpSpPr>
            <a:xfrm>
              <a:off x="2409110" y="1481132"/>
              <a:ext cx="2655691" cy="2268371"/>
              <a:chOff x="2100192" y="1426539"/>
              <a:chExt cx="2808288" cy="2398713"/>
            </a:xfrm>
          </p:grpSpPr>
          <p:sp>
            <p:nvSpPr>
              <p:cNvPr id="9" name="右箭头 8"/>
              <p:cNvSpPr/>
              <p:nvPr/>
            </p:nvSpPr>
            <p:spPr>
              <a:xfrm rot="16200000">
                <a:off x="2304979" y="1221752"/>
                <a:ext cx="2398713" cy="2808288"/>
              </a:xfrm>
              <a:prstGeom prst="rightArrow">
                <a:avLst>
                  <a:gd name="adj1" fmla="val 71174"/>
                  <a:gd name="adj2" fmla="val 6635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10" name="文本框 20"/>
              <p:cNvSpPr txBox="1"/>
              <p:nvPr/>
            </p:nvSpPr>
            <p:spPr>
              <a:xfrm flipH="1">
                <a:off x="2749485" y="2821952"/>
                <a:ext cx="1580772" cy="423101"/>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微软雅黑" panose="020B0503020204020204" pitchFamily="34" charset="-122"/>
                    <a:ea typeface="微软雅黑" panose="020B0503020204020204" pitchFamily="34" charset="-122"/>
                    <a:sym typeface="Arial" panose="020B0604020202020204" pitchFamily="34" charset="0"/>
                  </a:rPr>
                  <a:t>作文</a:t>
                </a:r>
                <a:endParaRPr lang="zh-CN" altLang="en-US" sz="2000" b="1" dirty="0">
                  <a:solidFill>
                    <a:schemeClr val="bg2"/>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1" name="组合 10"/>
            <p:cNvGrpSpPr/>
            <p:nvPr/>
          </p:nvGrpSpPr>
          <p:grpSpPr>
            <a:xfrm>
              <a:off x="2383588" y="3974689"/>
              <a:ext cx="2723246" cy="579478"/>
              <a:chOff x="2073204" y="4063377"/>
              <a:chExt cx="2879725" cy="612775"/>
            </a:xfrm>
          </p:grpSpPr>
          <p:sp>
            <p:nvSpPr>
              <p:cNvPr id="12" name="矩形 11"/>
              <p:cNvSpPr/>
              <p:nvPr/>
            </p:nvSpPr>
            <p:spPr>
              <a:xfrm>
                <a:off x="2073204" y="4063377"/>
                <a:ext cx="2879725" cy="612775"/>
              </a:xfrm>
              <a:prstGeom prst="rect">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13" name="文本框 12"/>
              <p:cNvSpPr txBox="1"/>
              <p:nvPr/>
            </p:nvSpPr>
            <p:spPr>
              <a:xfrm flipH="1">
                <a:off x="2561063" y="4150244"/>
                <a:ext cx="1995487" cy="42310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smtClean="0">
                    <a:solidFill>
                      <a:schemeClr val="bg2"/>
                    </a:solidFill>
                    <a:latin typeface="微软雅黑" panose="020B0503020204020204" pitchFamily="34" charset="-122"/>
                    <a:ea typeface="微软雅黑" panose="020B0503020204020204" pitchFamily="34" charset="-122"/>
                    <a:sym typeface="Arial" panose="020B0604020202020204" pitchFamily="34" charset="0"/>
                  </a:rPr>
                  <a:t>完形填空</a:t>
                </a:r>
                <a:endParaRPr lang="zh-CN" altLang="en-US" sz="2000" b="1" dirty="0">
                  <a:solidFill>
                    <a:schemeClr val="bg2"/>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4" name="组合 13"/>
            <p:cNvGrpSpPr/>
            <p:nvPr/>
          </p:nvGrpSpPr>
          <p:grpSpPr>
            <a:xfrm>
              <a:off x="1771083" y="4777852"/>
              <a:ext cx="3948256" cy="579478"/>
              <a:chOff x="1425504" y="4912690"/>
              <a:chExt cx="4175125" cy="612775"/>
            </a:xfrm>
          </p:grpSpPr>
          <p:sp>
            <p:nvSpPr>
              <p:cNvPr id="15" name="矩形 14"/>
              <p:cNvSpPr/>
              <p:nvPr/>
            </p:nvSpPr>
            <p:spPr>
              <a:xfrm>
                <a:off x="1425504" y="4912690"/>
                <a:ext cx="4175125" cy="612775"/>
              </a:xfrm>
              <a:prstGeom prst="rect">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16" name="文本框 20"/>
              <p:cNvSpPr txBox="1"/>
              <p:nvPr/>
            </p:nvSpPr>
            <p:spPr>
              <a:xfrm flipH="1">
                <a:off x="2549455" y="4994794"/>
                <a:ext cx="1995488" cy="42310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smtClean="0">
                    <a:solidFill>
                      <a:schemeClr val="bg2"/>
                    </a:solidFill>
                    <a:latin typeface="微软雅黑" panose="020B0503020204020204" pitchFamily="34" charset="-122"/>
                    <a:ea typeface="微软雅黑" panose="020B0503020204020204" pitchFamily="34" charset="-122"/>
                    <a:sym typeface="Arial" panose="020B0604020202020204" pitchFamily="34" charset="0"/>
                  </a:rPr>
                  <a:t>翻译</a:t>
                </a:r>
                <a:endParaRPr lang="zh-CN" altLang="en-US" sz="2000" b="1" dirty="0">
                  <a:solidFill>
                    <a:schemeClr val="bg2"/>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7" name="组合 16"/>
            <p:cNvGrpSpPr/>
            <p:nvPr/>
          </p:nvGrpSpPr>
          <p:grpSpPr>
            <a:xfrm>
              <a:off x="1094025" y="5591523"/>
              <a:ext cx="5284358" cy="577977"/>
              <a:chOff x="709542" y="5773115"/>
              <a:chExt cx="5588000" cy="611188"/>
            </a:xfrm>
          </p:grpSpPr>
          <p:sp>
            <p:nvSpPr>
              <p:cNvPr id="18" name="矩形 17"/>
              <p:cNvSpPr/>
              <p:nvPr/>
            </p:nvSpPr>
            <p:spPr>
              <a:xfrm>
                <a:off x="709542" y="5773115"/>
                <a:ext cx="5588000" cy="611188"/>
              </a:xfrm>
              <a:prstGeom prst="rect">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endParaRPr>
              </a:p>
            </p:txBody>
          </p:sp>
          <p:sp>
            <p:nvSpPr>
              <p:cNvPr id="19" name="文本框 20"/>
              <p:cNvSpPr txBox="1"/>
              <p:nvPr/>
            </p:nvSpPr>
            <p:spPr>
              <a:xfrm flipH="1">
                <a:off x="2535167" y="5850456"/>
                <a:ext cx="1995487" cy="423101"/>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smtClean="0">
                    <a:solidFill>
                      <a:schemeClr val="bg2"/>
                    </a:solidFill>
                    <a:latin typeface="微软雅黑" panose="020B0503020204020204" pitchFamily="34" charset="-122"/>
                    <a:ea typeface="微软雅黑" panose="020B0503020204020204" pitchFamily="34" charset="-122"/>
                    <a:sym typeface="Arial" panose="020B0604020202020204" pitchFamily="34" charset="0"/>
                  </a:rPr>
                  <a:t>阅读理解</a:t>
                </a:r>
                <a:endParaRPr lang="zh-CN" altLang="en-US" sz="2000" b="1" dirty="0">
                  <a:solidFill>
                    <a:schemeClr val="bg2"/>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cxnSp>
        <p:nvCxnSpPr>
          <p:cNvPr id="20" name="直接连接符 19"/>
          <p:cNvCxnSpPr/>
          <p:nvPr/>
        </p:nvCxnSpPr>
        <p:spPr bwMode="auto">
          <a:xfrm>
            <a:off x="6392422" y="5880511"/>
            <a:ext cx="1293809"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p:nvCxnSpPr>
        <p:spPr bwMode="auto">
          <a:xfrm>
            <a:off x="5738856" y="5015798"/>
            <a:ext cx="1947375"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a:off x="5201012" y="4219351"/>
            <a:ext cx="2485218"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4860536" y="2933660"/>
            <a:ext cx="2825694"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32"/>
          <p:cNvSpPr/>
          <p:nvPr/>
        </p:nvSpPr>
        <p:spPr>
          <a:xfrm>
            <a:off x="8149272" y="2497083"/>
            <a:ext cx="2948704" cy="1061825"/>
          </a:xfrm>
          <a:prstGeom prst="rect">
            <a:avLst/>
          </a:prstGeom>
        </p:spPr>
        <p:txBody>
          <a:bodyPr wrap="square" lIns="91436" tIns="45718" rIns="91436" bIns="45718">
            <a:spAutoFit/>
          </a:bodyPr>
          <a:lstStyle/>
          <a:p>
            <a:pPr>
              <a:lnSpc>
                <a:spcPct val="150000"/>
              </a:lnSpc>
            </a:pPr>
            <a:r>
              <a:rPr lang="zh-CN" altLang="en-US" sz="1400" b="1" dirty="0" smtClean="0">
                <a:solidFill>
                  <a:schemeClr val="bg2">
                    <a:lumMod val="50000"/>
                  </a:schemeClr>
                </a:solidFill>
                <a:latin typeface="微软雅黑" panose="020B0503020204020204" pitchFamily="34" charset="-122"/>
                <a:ea typeface="微软雅黑" panose="020B0503020204020204" pitchFamily="34" charset="-122"/>
              </a:rPr>
              <a:t>在复习阅读理解和记忆单词时已经积累了大量的语感、单词与常用搭配，应该可以信手拈来</a:t>
            </a:r>
            <a:endParaRPr lang="en-US" altLang="zh-CN" sz="14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8149272" y="3874933"/>
            <a:ext cx="2948704" cy="700572"/>
          </a:xfrm>
          <a:prstGeom prst="rect">
            <a:avLst/>
          </a:prstGeom>
        </p:spPr>
        <p:txBody>
          <a:bodyPr wrap="square" lIns="91436" tIns="45718" rIns="91436" bIns="45718">
            <a:spAutoFit/>
          </a:bodyPr>
          <a:lstStyle/>
          <a:p>
            <a:pPr>
              <a:lnSpc>
                <a:spcPct val="150000"/>
              </a:lnSpc>
            </a:pPr>
            <a:r>
              <a:rPr lang="zh-CN" altLang="en-US" sz="1400" b="1" dirty="0" smtClean="0">
                <a:solidFill>
                  <a:schemeClr val="bg2">
                    <a:lumMod val="50000"/>
                  </a:schemeClr>
                </a:solidFill>
                <a:latin typeface="微软雅黑" panose="020B0503020204020204" pitchFamily="34" charset="-122"/>
                <a:ea typeface="微软雅黑" panose="020B0503020204020204" pitchFamily="34" charset="-122"/>
              </a:rPr>
              <a:t>利用阅读理解培养的语感可以快速完成答题，是阅读理解的变形</a:t>
            </a:r>
            <a:endParaRPr lang="en-US" altLang="zh-CN" sz="1400" b="1" dirty="0" smtClean="0">
              <a:solidFill>
                <a:schemeClr val="bg2">
                  <a:lumMod val="5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8149272" y="4710194"/>
            <a:ext cx="2948704" cy="700572"/>
          </a:xfrm>
          <a:prstGeom prst="rect">
            <a:avLst/>
          </a:prstGeom>
        </p:spPr>
        <p:txBody>
          <a:bodyPr wrap="square" lIns="91436" tIns="45718" rIns="91436" bIns="45718">
            <a:spAutoFit/>
          </a:bodyPr>
          <a:lstStyle/>
          <a:p>
            <a:pPr>
              <a:lnSpc>
                <a:spcPct val="150000"/>
              </a:lnSpc>
            </a:pPr>
            <a:r>
              <a:rPr lang="zh-CN" altLang="en-US" sz="1400" b="1" dirty="0" smtClean="0">
                <a:solidFill>
                  <a:schemeClr val="bg2">
                    <a:lumMod val="50000"/>
                  </a:schemeClr>
                </a:solidFill>
                <a:latin typeface="微软雅黑" panose="020B0503020204020204" pitchFamily="34" charset="-122"/>
                <a:ea typeface="微软雅黑" panose="020B0503020204020204" pitchFamily="34" charset="-122"/>
              </a:rPr>
              <a:t>阅读理解第</a:t>
            </a:r>
            <a:r>
              <a:rPr lang="en-US" altLang="zh-CN" sz="1400" b="1" dirty="0" smtClean="0">
                <a:solidFill>
                  <a:schemeClr val="bg2">
                    <a:lumMod val="50000"/>
                  </a:schemeClr>
                </a:solidFill>
                <a:latin typeface="微软雅黑" panose="020B0503020204020204" pitchFamily="34" charset="-122"/>
                <a:ea typeface="微软雅黑" panose="020B0503020204020204" pitchFamily="34" charset="-122"/>
              </a:rPr>
              <a:t>3</a:t>
            </a:r>
            <a:r>
              <a:rPr lang="zh-CN" altLang="en-US" sz="1400" b="1"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1400" b="1" dirty="0" smtClean="0">
                <a:solidFill>
                  <a:schemeClr val="bg2">
                    <a:lumMod val="50000"/>
                  </a:schemeClr>
                </a:solidFill>
                <a:latin typeface="微软雅黑" panose="020B0503020204020204" pitchFamily="34" charset="-122"/>
                <a:ea typeface="微软雅黑" panose="020B0503020204020204" pitchFamily="34" charset="-122"/>
              </a:rPr>
              <a:t>4</a:t>
            </a:r>
            <a:r>
              <a:rPr lang="zh-CN" altLang="en-US" sz="1400" b="1" dirty="0" smtClean="0">
                <a:solidFill>
                  <a:schemeClr val="bg2">
                    <a:lumMod val="50000"/>
                  </a:schemeClr>
                </a:solidFill>
                <a:latin typeface="微软雅黑" panose="020B0503020204020204" pitchFamily="34" charset="-122"/>
                <a:ea typeface="微软雅黑" panose="020B0503020204020204" pitchFamily="34" charset="-122"/>
              </a:rPr>
              <a:t>遍时已经复习，不用专门花时间复习</a:t>
            </a:r>
            <a:endParaRPr lang="en-US" altLang="zh-CN" sz="14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8149272" y="5574907"/>
            <a:ext cx="2948704" cy="738660"/>
          </a:xfrm>
          <a:prstGeom prst="rect">
            <a:avLst/>
          </a:prstGeom>
        </p:spPr>
        <p:txBody>
          <a:bodyPr wrap="square" lIns="91436" tIns="45718" rIns="91436" bIns="45718">
            <a:spAutoFit/>
          </a:bodyPr>
          <a:lstStyle/>
          <a:p>
            <a:pPr>
              <a:lnSpc>
                <a:spcPct val="150000"/>
              </a:lnSpc>
            </a:pPr>
            <a:r>
              <a:rPr lang="zh-CN" altLang="en-US" sz="1400" b="1" dirty="0" smtClean="0">
                <a:solidFill>
                  <a:schemeClr val="bg2">
                    <a:lumMod val="50000"/>
                  </a:schemeClr>
                </a:solidFill>
                <a:latin typeface="微软雅黑" panose="020B0503020204020204" pitchFamily="34" charset="-122"/>
                <a:ea typeface="微软雅黑" panose="020B0503020204020204" pitchFamily="34" charset="-122"/>
              </a:rPr>
              <a:t>考试基础题型，有时候要花</a:t>
            </a:r>
            <a:r>
              <a:rPr lang="en-US" altLang="zh-CN" sz="1400" b="1" dirty="0" smtClean="0">
                <a:solidFill>
                  <a:schemeClr val="bg2">
                    <a:lumMod val="50000"/>
                  </a:schemeClr>
                </a:solidFill>
                <a:latin typeface="微软雅黑" panose="020B0503020204020204" pitchFamily="34" charset="-122"/>
                <a:ea typeface="微软雅黑" panose="020B0503020204020204" pitchFamily="34" charset="-122"/>
              </a:rPr>
              <a:t>10</a:t>
            </a:r>
            <a:r>
              <a:rPr lang="zh-CN" altLang="en-US" sz="1400" b="1" dirty="0" smtClean="0">
                <a:solidFill>
                  <a:schemeClr val="bg2">
                    <a:lumMod val="50000"/>
                  </a:schemeClr>
                </a:solidFill>
                <a:latin typeface="微软雅黑" panose="020B0503020204020204" pitchFamily="34" charset="-122"/>
                <a:ea typeface="微软雅黑" panose="020B0503020204020204" pitchFamily="34" charset="-122"/>
              </a:rPr>
              <a:t>个小时才能彻底弄懂四篇阅读理解</a:t>
            </a:r>
            <a:endParaRPr lang="en-US" altLang="zh-CN" sz="1400" b="1"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3932475" y="571500"/>
            <a:ext cx="8259525" cy="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0" y="571500"/>
            <a:ext cx="858582"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66819" y="300264"/>
            <a:ext cx="3257149" cy="523220"/>
            <a:chOff x="666819" y="300264"/>
            <a:chExt cx="3257149" cy="523220"/>
          </a:xfrm>
        </p:grpSpPr>
        <p:sp>
          <p:nvSpPr>
            <p:cNvPr id="40" name="圆角矩形 39"/>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如何高效复习</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6127279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3695346" y="3324988"/>
            <a:ext cx="4801306"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smtClean="0"/>
              <a:t>重要提示事项</a:t>
            </a:r>
            <a:endParaRPr lang="zh-CN" altLang="en-US" dirty="0"/>
          </a:p>
        </p:txBody>
      </p:sp>
      <p:sp>
        <p:nvSpPr>
          <p:cNvPr id="32" name="矩形 31"/>
          <p:cNvSpPr/>
          <p:nvPr/>
        </p:nvSpPr>
        <p:spPr>
          <a:xfrm>
            <a:off x="4585012" y="4340647"/>
            <a:ext cx="3021973" cy="400105"/>
          </a:xfrm>
          <a:prstGeom prst="rect">
            <a:avLst/>
          </a:prstGeom>
        </p:spPr>
        <p:txBody>
          <a:bodyPr wrap="none" lIns="91436" tIns="45718" rIns="91436" bIns="45718">
            <a:spAutoFit/>
          </a:bodyPr>
          <a:lstStyle/>
          <a:p>
            <a:pPr algn="ct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Something Importance</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flipH="1">
            <a:off x="-419102" y="3718121"/>
            <a:ext cx="4114448" cy="393049"/>
            <a:chOff x="743958" y="3475975"/>
            <a:chExt cx="753417" cy="0"/>
          </a:xfrm>
        </p:grpSpPr>
        <p:cxnSp>
          <p:nvCxnSpPr>
            <p:cNvPr id="37" name="直接连接符 36"/>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10800000" flipH="1">
            <a:off x="8496651" y="3331209"/>
            <a:ext cx="4114447" cy="393049"/>
            <a:chOff x="743958" y="3475975"/>
            <a:chExt cx="753417" cy="0"/>
          </a:xfrm>
        </p:grpSpPr>
        <p:cxnSp>
          <p:nvCxnSpPr>
            <p:cNvPr id="35" name="直接连接符 34"/>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
          <p:cNvGrpSpPr>
            <a:grpSpLocks noChangeAspect="1"/>
          </p:cNvGrpSpPr>
          <p:nvPr/>
        </p:nvGrpSpPr>
        <p:grpSpPr bwMode="auto">
          <a:xfrm>
            <a:off x="5399882" y="1613350"/>
            <a:ext cx="1392237" cy="1323975"/>
            <a:chOff x="3585" y="941"/>
            <a:chExt cx="877" cy="834"/>
          </a:xfrm>
        </p:grpSpPr>
        <p:sp>
          <p:nvSpPr>
            <p:cNvPr id="43" name="AutoShape 3"/>
            <p:cNvSpPr>
              <a:spLocks noChangeAspect="1" noChangeArrowheads="1" noTextEdit="1"/>
            </p:cNvSpPr>
            <p:nvPr/>
          </p:nvSpPr>
          <p:spPr bwMode="auto">
            <a:xfrm>
              <a:off x="3585" y="941"/>
              <a:ext cx="877"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reeform 5"/>
            <p:cNvSpPr>
              <a:spLocks noEditPoints="1"/>
            </p:cNvSpPr>
            <p:nvPr/>
          </p:nvSpPr>
          <p:spPr bwMode="auto">
            <a:xfrm>
              <a:off x="3585" y="941"/>
              <a:ext cx="884" cy="834"/>
            </a:xfrm>
            <a:custGeom>
              <a:avLst/>
              <a:gdLst>
                <a:gd name="T0" fmla="*/ 92 w 121"/>
                <a:gd name="T1" fmla="*/ 33 h 114"/>
                <a:gd name="T2" fmla="*/ 99 w 121"/>
                <a:gd name="T3" fmla="*/ 8 h 114"/>
                <a:gd name="T4" fmla="*/ 85 w 121"/>
                <a:gd name="T5" fmla="*/ 0 h 114"/>
                <a:gd name="T6" fmla="*/ 67 w 121"/>
                <a:gd name="T7" fmla="*/ 19 h 114"/>
                <a:gd name="T8" fmla="*/ 57 w 121"/>
                <a:gd name="T9" fmla="*/ 18 h 114"/>
                <a:gd name="T10" fmla="*/ 40 w 121"/>
                <a:gd name="T11" fmla="*/ 0 h 114"/>
                <a:gd name="T12" fmla="*/ 25 w 121"/>
                <a:gd name="T13" fmla="*/ 7 h 114"/>
                <a:gd name="T14" fmla="*/ 32 w 121"/>
                <a:gd name="T15" fmla="*/ 31 h 114"/>
                <a:gd name="T16" fmla="*/ 24 w 121"/>
                <a:gd name="T17" fmla="*/ 42 h 114"/>
                <a:gd name="T18" fmla="*/ 0 w 121"/>
                <a:gd name="T19" fmla="*/ 44 h 114"/>
                <a:gd name="T20" fmla="*/ 0 w 121"/>
                <a:gd name="T21" fmla="*/ 63 h 114"/>
                <a:gd name="T22" fmla="*/ 23 w 121"/>
                <a:gd name="T23" fmla="*/ 67 h 114"/>
                <a:gd name="T24" fmla="*/ 31 w 121"/>
                <a:gd name="T25" fmla="*/ 83 h 114"/>
                <a:gd name="T26" fmla="*/ 22 w 121"/>
                <a:gd name="T27" fmla="*/ 104 h 114"/>
                <a:gd name="T28" fmla="*/ 37 w 121"/>
                <a:gd name="T29" fmla="*/ 114 h 114"/>
                <a:gd name="T30" fmla="*/ 52 w 121"/>
                <a:gd name="T31" fmla="*/ 96 h 114"/>
                <a:gd name="T32" fmla="*/ 70 w 121"/>
                <a:gd name="T33" fmla="*/ 95 h 114"/>
                <a:gd name="T34" fmla="*/ 88 w 121"/>
                <a:gd name="T35" fmla="*/ 113 h 114"/>
                <a:gd name="T36" fmla="*/ 101 w 121"/>
                <a:gd name="T37" fmla="*/ 103 h 114"/>
                <a:gd name="T38" fmla="*/ 91 w 121"/>
                <a:gd name="T39" fmla="*/ 82 h 114"/>
                <a:gd name="T40" fmla="*/ 99 w 121"/>
                <a:gd name="T41" fmla="*/ 68 h 114"/>
                <a:gd name="T42" fmla="*/ 121 w 121"/>
                <a:gd name="T43" fmla="*/ 64 h 114"/>
                <a:gd name="T44" fmla="*/ 121 w 121"/>
                <a:gd name="T45" fmla="*/ 46 h 114"/>
                <a:gd name="T46" fmla="*/ 97 w 121"/>
                <a:gd name="T47" fmla="*/ 43 h 114"/>
                <a:gd name="T48" fmla="*/ 92 w 121"/>
                <a:gd name="T49" fmla="*/ 33 h 114"/>
                <a:gd name="T50" fmla="*/ 61 w 121"/>
                <a:gd name="T51" fmla="*/ 83 h 114"/>
                <a:gd name="T52" fmla="*/ 34 w 121"/>
                <a:gd name="T53" fmla="*/ 57 h 114"/>
                <a:gd name="T54" fmla="*/ 61 w 121"/>
                <a:gd name="T55" fmla="*/ 30 h 114"/>
                <a:gd name="T56" fmla="*/ 87 w 121"/>
                <a:gd name="T57" fmla="*/ 57 h 114"/>
                <a:gd name="T58" fmla="*/ 61 w 121"/>
                <a:gd name="T59" fmla="*/ 8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14">
                  <a:moveTo>
                    <a:pt x="92" y="33"/>
                  </a:moveTo>
                  <a:cubicBezTo>
                    <a:pt x="99" y="8"/>
                    <a:pt x="99" y="8"/>
                    <a:pt x="99" y="8"/>
                  </a:cubicBezTo>
                  <a:cubicBezTo>
                    <a:pt x="85" y="0"/>
                    <a:pt x="85" y="0"/>
                    <a:pt x="85" y="0"/>
                  </a:cubicBezTo>
                  <a:cubicBezTo>
                    <a:pt x="67" y="19"/>
                    <a:pt x="67" y="19"/>
                    <a:pt x="67" y="19"/>
                  </a:cubicBezTo>
                  <a:cubicBezTo>
                    <a:pt x="57" y="18"/>
                    <a:pt x="57" y="18"/>
                    <a:pt x="57" y="18"/>
                  </a:cubicBezTo>
                  <a:cubicBezTo>
                    <a:pt x="40" y="0"/>
                    <a:pt x="40" y="0"/>
                    <a:pt x="40" y="0"/>
                  </a:cubicBezTo>
                  <a:cubicBezTo>
                    <a:pt x="25" y="7"/>
                    <a:pt x="25" y="7"/>
                    <a:pt x="25" y="7"/>
                  </a:cubicBezTo>
                  <a:cubicBezTo>
                    <a:pt x="32" y="31"/>
                    <a:pt x="32" y="31"/>
                    <a:pt x="32" y="31"/>
                  </a:cubicBezTo>
                  <a:cubicBezTo>
                    <a:pt x="24" y="42"/>
                    <a:pt x="24" y="42"/>
                    <a:pt x="24" y="42"/>
                  </a:cubicBezTo>
                  <a:cubicBezTo>
                    <a:pt x="0" y="44"/>
                    <a:pt x="0" y="44"/>
                    <a:pt x="0" y="44"/>
                  </a:cubicBezTo>
                  <a:cubicBezTo>
                    <a:pt x="0" y="63"/>
                    <a:pt x="0" y="63"/>
                    <a:pt x="0" y="63"/>
                  </a:cubicBezTo>
                  <a:cubicBezTo>
                    <a:pt x="23" y="67"/>
                    <a:pt x="23" y="67"/>
                    <a:pt x="23" y="67"/>
                  </a:cubicBezTo>
                  <a:cubicBezTo>
                    <a:pt x="31" y="83"/>
                    <a:pt x="31" y="83"/>
                    <a:pt x="31" y="83"/>
                  </a:cubicBezTo>
                  <a:cubicBezTo>
                    <a:pt x="22" y="104"/>
                    <a:pt x="22" y="104"/>
                    <a:pt x="22" y="104"/>
                  </a:cubicBezTo>
                  <a:cubicBezTo>
                    <a:pt x="37" y="114"/>
                    <a:pt x="37" y="114"/>
                    <a:pt x="37" y="114"/>
                  </a:cubicBezTo>
                  <a:cubicBezTo>
                    <a:pt x="52" y="96"/>
                    <a:pt x="52" y="96"/>
                    <a:pt x="52" y="96"/>
                  </a:cubicBezTo>
                  <a:cubicBezTo>
                    <a:pt x="70" y="95"/>
                    <a:pt x="70" y="95"/>
                    <a:pt x="70" y="95"/>
                  </a:cubicBezTo>
                  <a:cubicBezTo>
                    <a:pt x="88" y="113"/>
                    <a:pt x="88" y="113"/>
                    <a:pt x="88" y="113"/>
                  </a:cubicBezTo>
                  <a:cubicBezTo>
                    <a:pt x="101" y="103"/>
                    <a:pt x="101" y="103"/>
                    <a:pt x="101" y="103"/>
                  </a:cubicBezTo>
                  <a:cubicBezTo>
                    <a:pt x="91" y="82"/>
                    <a:pt x="91" y="82"/>
                    <a:pt x="91" y="82"/>
                  </a:cubicBezTo>
                  <a:cubicBezTo>
                    <a:pt x="99" y="68"/>
                    <a:pt x="99" y="68"/>
                    <a:pt x="99" y="68"/>
                  </a:cubicBezTo>
                  <a:cubicBezTo>
                    <a:pt x="121" y="64"/>
                    <a:pt x="121" y="64"/>
                    <a:pt x="121" y="64"/>
                  </a:cubicBezTo>
                  <a:cubicBezTo>
                    <a:pt x="121" y="46"/>
                    <a:pt x="121" y="46"/>
                    <a:pt x="121" y="46"/>
                  </a:cubicBezTo>
                  <a:cubicBezTo>
                    <a:pt x="97" y="43"/>
                    <a:pt x="97" y="43"/>
                    <a:pt x="97" y="43"/>
                  </a:cubicBezTo>
                  <a:lnTo>
                    <a:pt x="92" y="33"/>
                  </a:lnTo>
                  <a:close/>
                  <a:moveTo>
                    <a:pt x="61" y="83"/>
                  </a:moveTo>
                  <a:cubicBezTo>
                    <a:pt x="46" y="83"/>
                    <a:pt x="34" y="71"/>
                    <a:pt x="34" y="57"/>
                  </a:cubicBezTo>
                  <a:cubicBezTo>
                    <a:pt x="34" y="42"/>
                    <a:pt x="46" y="30"/>
                    <a:pt x="61" y="30"/>
                  </a:cubicBezTo>
                  <a:cubicBezTo>
                    <a:pt x="75" y="30"/>
                    <a:pt x="87" y="42"/>
                    <a:pt x="87" y="57"/>
                  </a:cubicBezTo>
                  <a:cubicBezTo>
                    <a:pt x="87" y="71"/>
                    <a:pt x="75" y="83"/>
                    <a:pt x="61" y="83"/>
                  </a:cubicBez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6"/>
            <p:cNvSpPr>
              <a:spLocks noChangeArrowheads="1"/>
            </p:cNvSpPr>
            <p:nvPr/>
          </p:nvSpPr>
          <p:spPr bwMode="auto">
            <a:xfrm>
              <a:off x="3884" y="1219"/>
              <a:ext cx="285" cy="278"/>
            </a:xfrm>
            <a:prstGeom prst="ellipse">
              <a:avLst/>
            </a:pr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AutoShape 8"/>
          <p:cNvSpPr>
            <a:spLocks noChangeAspect="1" noChangeArrowheads="1" noTextEdit="1"/>
          </p:cNvSpPr>
          <p:nvPr/>
        </p:nvSpPr>
        <p:spPr bwMode="auto">
          <a:xfrm>
            <a:off x="3245653" y="936281"/>
            <a:ext cx="16510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val="245744252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0"/>
          <p:cNvSpPr>
            <a:spLocks noEditPoints="1"/>
          </p:cNvSpPr>
          <p:nvPr/>
        </p:nvSpPr>
        <p:spPr bwMode="auto">
          <a:xfrm flipH="1">
            <a:off x="4886795" y="1425802"/>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6" name="Freeform 11"/>
          <p:cNvSpPr>
            <a:spLocks noEditPoints="1"/>
          </p:cNvSpPr>
          <p:nvPr/>
        </p:nvSpPr>
        <p:spPr bwMode="auto">
          <a:xfrm flipH="1">
            <a:off x="7060736" y="2346825"/>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7" name="Freeform 12"/>
          <p:cNvSpPr>
            <a:spLocks noEditPoints="1"/>
          </p:cNvSpPr>
          <p:nvPr/>
        </p:nvSpPr>
        <p:spPr bwMode="auto">
          <a:xfrm flipH="1">
            <a:off x="4886795" y="3209887"/>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8" name="Freeform 13"/>
          <p:cNvSpPr>
            <a:spLocks noEditPoints="1"/>
          </p:cNvSpPr>
          <p:nvPr/>
        </p:nvSpPr>
        <p:spPr bwMode="auto">
          <a:xfrm flipH="1">
            <a:off x="7061814" y="4089924"/>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9" name="Freeform 14"/>
          <p:cNvSpPr>
            <a:spLocks noEditPoints="1"/>
          </p:cNvSpPr>
          <p:nvPr/>
        </p:nvSpPr>
        <p:spPr bwMode="auto">
          <a:xfrm flipH="1">
            <a:off x="4882537" y="5040343"/>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7 h 346"/>
              <a:gd name="T12" fmla="*/ 204 w 346"/>
              <a:gd name="T13" fmla="*/ 219 h 346"/>
              <a:gd name="T14" fmla="*/ 131 w 346"/>
              <a:gd name="T15" fmla="*/ 261 h 346"/>
              <a:gd name="T16" fmla="*/ 131 w 346"/>
              <a:gd name="T17" fmla="*/ 177 h 346"/>
              <a:gd name="T18" fmla="*/ 131 w 346"/>
              <a:gd name="T19" fmla="*/ 93 h 346"/>
              <a:gd name="T20" fmla="*/ 204 w 346"/>
              <a:gd name="T21" fmla="*/ 135 h 346"/>
              <a:gd name="T22" fmla="*/ 277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8"/>
                  <a:pt x="346" y="173"/>
                </a:cubicBezTo>
                <a:cubicBezTo>
                  <a:pt x="346" y="269"/>
                  <a:pt x="268" y="346"/>
                  <a:pt x="173" y="346"/>
                </a:cubicBezTo>
                <a:cubicBezTo>
                  <a:pt x="77" y="346"/>
                  <a:pt x="0" y="269"/>
                  <a:pt x="0" y="173"/>
                </a:cubicBezTo>
                <a:cubicBezTo>
                  <a:pt x="0" y="78"/>
                  <a:pt x="77" y="0"/>
                  <a:pt x="173" y="0"/>
                </a:cubicBezTo>
                <a:close/>
                <a:moveTo>
                  <a:pt x="277" y="177"/>
                </a:moveTo>
                <a:lnTo>
                  <a:pt x="204" y="219"/>
                </a:lnTo>
                <a:lnTo>
                  <a:pt x="131" y="261"/>
                </a:lnTo>
                <a:lnTo>
                  <a:pt x="131" y="177"/>
                </a:lnTo>
                <a:lnTo>
                  <a:pt x="131" y="93"/>
                </a:lnTo>
                <a:lnTo>
                  <a:pt x="204" y="135"/>
                </a:lnTo>
                <a:lnTo>
                  <a:pt x="277"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grpSp>
        <p:nvGrpSpPr>
          <p:cNvPr id="45" name="组合 44"/>
          <p:cNvGrpSpPr/>
          <p:nvPr/>
        </p:nvGrpSpPr>
        <p:grpSpPr>
          <a:xfrm>
            <a:off x="5324427" y="1039716"/>
            <a:ext cx="1136462" cy="1135465"/>
            <a:chOff x="1314269" y="3137941"/>
            <a:chExt cx="1907896" cy="1906222"/>
          </a:xfrm>
        </p:grpSpPr>
        <p:sp>
          <p:nvSpPr>
            <p:cNvPr id="46"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47"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48" name="TextBox 14"/>
            <p:cNvSpPr txBox="1"/>
            <p:nvPr/>
          </p:nvSpPr>
          <p:spPr>
            <a:xfrm flipH="1">
              <a:off x="1730444" y="3626055"/>
              <a:ext cx="1045037" cy="878383"/>
            </a:xfrm>
            <a:prstGeom prst="rect">
              <a:avLst/>
            </a:prstGeom>
            <a:noFill/>
          </p:spPr>
          <p:txBody>
            <a:bodyPr wrap="square" rtlCol="0">
              <a:spAutoFit/>
            </a:bodyPr>
            <a:lstStyle/>
            <a:p>
              <a:pPr algn="ctr"/>
              <a:r>
                <a:rPr lang="en-US" altLang="zh-CN" sz="2800" b="1" dirty="0" smtClean="0">
                  <a:solidFill>
                    <a:schemeClr val="bg2"/>
                  </a:solidFill>
                  <a:latin typeface="微软雅黑" panose="020B0503020204020204" pitchFamily="34" charset="-122"/>
                  <a:ea typeface="微软雅黑" panose="020B0503020204020204" pitchFamily="34" charset="-122"/>
                </a:rPr>
                <a:t>01</a:t>
              </a:r>
              <a:endParaRPr lang="en-US" altLang="zh-CN" sz="2800" b="1" dirty="0">
                <a:solidFill>
                  <a:schemeClr val="bg2"/>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5751984" y="1904093"/>
            <a:ext cx="1136462" cy="1135465"/>
            <a:chOff x="1314269" y="3137941"/>
            <a:chExt cx="1907896" cy="1906222"/>
          </a:xfrm>
        </p:grpSpPr>
        <p:sp>
          <p:nvSpPr>
            <p:cNvPr id="50"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51"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52" name="TextBox 14"/>
            <p:cNvSpPr txBox="1"/>
            <p:nvPr/>
          </p:nvSpPr>
          <p:spPr>
            <a:xfrm flipH="1">
              <a:off x="1730444" y="3626055"/>
              <a:ext cx="1045037" cy="878383"/>
            </a:xfrm>
            <a:prstGeom prst="rect">
              <a:avLst/>
            </a:prstGeom>
            <a:noFill/>
          </p:spPr>
          <p:txBody>
            <a:bodyPr wrap="square" rtlCol="0">
              <a:spAutoFit/>
            </a:bodyPr>
            <a:lstStyle/>
            <a:p>
              <a:pPr algn="ctr"/>
              <a:r>
                <a:rPr lang="en-US" altLang="zh-CN" sz="2800" b="1" dirty="0" smtClean="0">
                  <a:solidFill>
                    <a:schemeClr val="bg2"/>
                  </a:solidFill>
                  <a:latin typeface="微软雅黑" panose="020B0503020204020204" pitchFamily="34" charset="-122"/>
                  <a:ea typeface="微软雅黑" panose="020B0503020204020204" pitchFamily="34" charset="-122"/>
                </a:rPr>
                <a:t>02</a:t>
              </a:r>
              <a:endParaRPr lang="en-US" altLang="zh-CN" sz="2800" b="1" dirty="0">
                <a:solidFill>
                  <a:schemeClr val="bg2"/>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5294735" y="2780557"/>
            <a:ext cx="1136462" cy="1135465"/>
            <a:chOff x="1314269" y="3137941"/>
            <a:chExt cx="1907896" cy="1906222"/>
          </a:xfrm>
        </p:grpSpPr>
        <p:sp>
          <p:nvSpPr>
            <p:cNvPr id="54"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55"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56" name="TextBox 14"/>
            <p:cNvSpPr txBox="1"/>
            <p:nvPr/>
          </p:nvSpPr>
          <p:spPr>
            <a:xfrm flipH="1">
              <a:off x="1730444" y="3626055"/>
              <a:ext cx="1045037" cy="878383"/>
            </a:xfrm>
            <a:prstGeom prst="rect">
              <a:avLst/>
            </a:prstGeom>
            <a:noFill/>
          </p:spPr>
          <p:txBody>
            <a:bodyPr wrap="square" rtlCol="0">
              <a:spAutoFit/>
            </a:bodyPr>
            <a:lstStyle/>
            <a:p>
              <a:pPr algn="ctr"/>
              <a:r>
                <a:rPr lang="en-US" altLang="zh-CN" sz="2800" b="1" dirty="0" smtClean="0">
                  <a:solidFill>
                    <a:schemeClr val="bg2"/>
                  </a:solidFill>
                  <a:latin typeface="微软雅黑" panose="020B0503020204020204" pitchFamily="34" charset="-122"/>
                  <a:ea typeface="微软雅黑" panose="020B0503020204020204" pitchFamily="34" charset="-122"/>
                </a:rPr>
                <a:t>03</a:t>
              </a:r>
              <a:endParaRPr lang="en-US" altLang="zh-CN" sz="2800" b="1" dirty="0">
                <a:solidFill>
                  <a:schemeClr val="bg2"/>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5751984" y="3661228"/>
            <a:ext cx="1136462" cy="1135465"/>
            <a:chOff x="1314269" y="3137941"/>
            <a:chExt cx="1907896" cy="1906222"/>
          </a:xfrm>
        </p:grpSpPr>
        <p:sp>
          <p:nvSpPr>
            <p:cNvPr id="58"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59"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60" name="TextBox 14"/>
            <p:cNvSpPr txBox="1"/>
            <p:nvPr/>
          </p:nvSpPr>
          <p:spPr>
            <a:xfrm flipH="1">
              <a:off x="1730444" y="3626055"/>
              <a:ext cx="1045037" cy="878383"/>
            </a:xfrm>
            <a:prstGeom prst="rect">
              <a:avLst/>
            </a:prstGeom>
            <a:noFill/>
          </p:spPr>
          <p:txBody>
            <a:bodyPr wrap="square" rtlCol="0">
              <a:spAutoFit/>
            </a:bodyPr>
            <a:lstStyle/>
            <a:p>
              <a:pPr algn="ctr"/>
              <a:r>
                <a:rPr lang="en-US" altLang="zh-CN" sz="2800" b="1" dirty="0" smtClean="0">
                  <a:solidFill>
                    <a:schemeClr val="bg2"/>
                  </a:solidFill>
                  <a:latin typeface="微软雅黑" panose="020B0503020204020204" pitchFamily="34" charset="-122"/>
                  <a:ea typeface="微软雅黑" panose="020B0503020204020204" pitchFamily="34" charset="-122"/>
                </a:rPr>
                <a:t>04</a:t>
              </a:r>
              <a:endParaRPr lang="en-US" altLang="zh-CN" sz="2800" b="1" dirty="0">
                <a:solidFill>
                  <a:schemeClr val="bg2"/>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5323618" y="4569127"/>
            <a:ext cx="1136462" cy="1135465"/>
            <a:chOff x="1314269" y="3137941"/>
            <a:chExt cx="1907896" cy="1906222"/>
          </a:xfrm>
        </p:grpSpPr>
        <p:sp>
          <p:nvSpPr>
            <p:cNvPr id="62"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63"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64" name="TextBox 14"/>
            <p:cNvSpPr txBox="1"/>
            <p:nvPr/>
          </p:nvSpPr>
          <p:spPr>
            <a:xfrm flipH="1">
              <a:off x="1730444" y="3626055"/>
              <a:ext cx="1045037" cy="878383"/>
            </a:xfrm>
            <a:prstGeom prst="rect">
              <a:avLst/>
            </a:prstGeom>
            <a:noFill/>
          </p:spPr>
          <p:txBody>
            <a:bodyPr wrap="square" rtlCol="0">
              <a:spAutoFit/>
            </a:bodyPr>
            <a:lstStyle/>
            <a:p>
              <a:pPr algn="ctr"/>
              <a:r>
                <a:rPr lang="en-US" altLang="zh-CN" sz="2800" b="1" dirty="0" smtClean="0">
                  <a:solidFill>
                    <a:schemeClr val="bg2"/>
                  </a:solidFill>
                  <a:latin typeface="微软雅黑" panose="020B0503020204020204" pitchFamily="34" charset="-122"/>
                  <a:ea typeface="微软雅黑" panose="020B0503020204020204" pitchFamily="34" charset="-122"/>
                </a:rPr>
                <a:t>05</a:t>
              </a:r>
              <a:endParaRPr lang="en-US" altLang="zh-CN" sz="2800" b="1" dirty="0">
                <a:solidFill>
                  <a:schemeClr val="bg2"/>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7681045" y="1919304"/>
            <a:ext cx="3494954" cy="984877"/>
            <a:chOff x="7681045" y="2410390"/>
            <a:chExt cx="3494954" cy="984877"/>
          </a:xfrm>
        </p:grpSpPr>
        <p:sp>
          <p:nvSpPr>
            <p:cNvPr id="65" name="矩形 64"/>
            <p:cNvSpPr/>
            <p:nvPr/>
          </p:nvSpPr>
          <p:spPr>
            <a:xfrm>
              <a:off x="7681045" y="2748940"/>
              <a:ext cx="3494954"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学会休息才能学会学习，睡眠时间一定要有充足的保证</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7681045" y="2410390"/>
              <a:ext cx="2978692"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每天保证至少</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7</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个小时睡眠时间</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7681045" y="3594528"/>
            <a:ext cx="3975760" cy="707878"/>
            <a:chOff x="7681045" y="4085614"/>
            <a:chExt cx="3975760" cy="707878"/>
          </a:xfrm>
        </p:grpSpPr>
        <p:sp>
          <p:nvSpPr>
            <p:cNvPr id="68" name="矩形 67"/>
            <p:cNvSpPr/>
            <p:nvPr/>
          </p:nvSpPr>
          <p:spPr>
            <a:xfrm>
              <a:off x="7681045" y="4424164"/>
              <a:ext cx="3494954" cy="369328"/>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记住堡垒最容易从内部攻破，单身狗请忽略</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7681045" y="4085614"/>
              <a:ext cx="3975760"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一定要跟男</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女朋友沟通好花前月下的时间</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412750" y="1087252"/>
            <a:ext cx="3494954" cy="974666"/>
            <a:chOff x="1062041" y="1429916"/>
            <a:chExt cx="3494954" cy="974666"/>
          </a:xfrm>
        </p:grpSpPr>
        <p:sp>
          <p:nvSpPr>
            <p:cNvPr id="71" name="矩形 70"/>
            <p:cNvSpPr/>
            <p:nvPr/>
          </p:nvSpPr>
          <p:spPr>
            <a:xfrm>
              <a:off x="1062041" y="1758255"/>
              <a:ext cx="3494954"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时间少了没有效果，时间多了效率不高，学会提高学习效率，用最少的时间做尽可能多的事情</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2" name="文本框 71"/>
            <p:cNvSpPr txBox="1"/>
            <p:nvPr/>
          </p:nvSpPr>
          <p:spPr>
            <a:xfrm>
              <a:off x="1123483" y="1429916"/>
              <a:ext cx="3321735"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每天复习时间保证在</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8-10</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小时左右</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162801" y="2948179"/>
            <a:ext cx="2578781" cy="646349"/>
            <a:chOff x="1129153" y="3217026"/>
            <a:chExt cx="3494954" cy="646349"/>
          </a:xfrm>
        </p:grpSpPr>
        <p:sp>
          <p:nvSpPr>
            <p:cNvPr id="74" name="矩形 73"/>
            <p:cNvSpPr/>
            <p:nvPr/>
          </p:nvSpPr>
          <p:spPr>
            <a:xfrm>
              <a:off x="1129153" y="3526684"/>
              <a:ext cx="3494954" cy="336691"/>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身体是革命的本钱，老生常谈了</a:t>
              </a:r>
              <a:endParaRPr lang="en-US" altLang="zh-CN" sz="1200" dirty="0" smtClean="0">
                <a:solidFill>
                  <a:schemeClr val="bg2">
                    <a:lumMod val="50000"/>
                  </a:schemeClr>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1191645" y="3217026"/>
              <a:ext cx="2284592"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建议每隔</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1</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天运动</a:t>
              </a: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rPr>
                <a:t>1</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小时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304286" y="4614939"/>
            <a:ext cx="3576072" cy="925107"/>
            <a:chOff x="1015855" y="5008809"/>
            <a:chExt cx="3576072" cy="925107"/>
          </a:xfrm>
        </p:grpSpPr>
        <p:sp>
          <p:nvSpPr>
            <p:cNvPr id="77" name="矩形 76"/>
            <p:cNvSpPr/>
            <p:nvPr/>
          </p:nvSpPr>
          <p:spPr>
            <a:xfrm>
              <a:off x="1015855" y="5320226"/>
              <a:ext cx="3494954" cy="613690"/>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无论什么考试，真题的参考价值永远是最大的，模拟试题能不做就尽量不做，因为质量参差不齐</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1124319" y="5008809"/>
              <a:ext cx="3467608"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一定要重视真题的作用</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，至少刷三遍</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cxnSp>
        <p:nvCxnSpPr>
          <p:cNvPr id="80" name="直接连接符 79"/>
          <p:cNvCxnSpPr/>
          <p:nvPr/>
        </p:nvCxnSpPr>
        <p:spPr>
          <a:xfrm>
            <a:off x="3932475" y="571500"/>
            <a:ext cx="8259525"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0" y="571500"/>
            <a:ext cx="858582"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811962" y="300264"/>
            <a:ext cx="3112006" cy="523220"/>
            <a:chOff x="811962" y="300264"/>
            <a:chExt cx="3112006" cy="523220"/>
          </a:xfrm>
        </p:grpSpPr>
        <p:sp>
          <p:nvSpPr>
            <p:cNvPr id="83" name="圆角矩形 82"/>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1"/>
            <p:cNvSpPr>
              <a:spLocks noChangeArrowheads="1"/>
            </p:cNvSpPr>
            <p:nvPr/>
          </p:nvSpPr>
          <p:spPr bwMode="auto">
            <a:xfrm>
              <a:off x="811962"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重要提示事项</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7" name="组合 66"/>
          <p:cNvGrpSpPr/>
          <p:nvPr/>
        </p:nvGrpSpPr>
        <p:grpSpPr>
          <a:xfrm>
            <a:off x="6054142" y="5248858"/>
            <a:ext cx="1136462" cy="1135465"/>
            <a:chOff x="1314269" y="3137941"/>
            <a:chExt cx="1907896" cy="1906222"/>
          </a:xfrm>
        </p:grpSpPr>
        <p:sp>
          <p:nvSpPr>
            <p:cNvPr id="70" name="Oval 6"/>
            <p:cNvSpPr>
              <a:spLocks noChangeArrowheads="1"/>
            </p:cNvSpPr>
            <p:nvPr/>
          </p:nvSpPr>
          <p:spPr bwMode="auto">
            <a:xfrm flipH="1">
              <a:off x="1314269" y="3137941"/>
              <a:ext cx="1907896" cy="1906222"/>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sz="1100">
                <a:solidFill>
                  <a:schemeClr val="bg1"/>
                </a:solidFill>
              </a:endParaRPr>
            </a:p>
          </p:txBody>
        </p:sp>
        <p:sp>
          <p:nvSpPr>
            <p:cNvPr id="73" name="Oval 14"/>
            <p:cNvSpPr>
              <a:spLocks noChangeArrowheads="1"/>
            </p:cNvSpPr>
            <p:nvPr/>
          </p:nvSpPr>
          <p:spPr bwMode="auto">
            <a:xfrm flipH="1">
              <a:off x="1455418" y="3277458"/>
              <a:ext cx="1625600" cy="1625600"/>
            </a:xfrm>
            <a:prstGeom prst="ellipse">
              <a:avLst/>
            </a:prstGeom>
            <a:solidFill>
              <a:srgbClr val="005CA7"/>
            </a:solidFill>
            <a:ln w="5715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1200">
                <a:solidFill>
                  <a:schemeClr val="tx2"/>
                </a:solidFill>
                <a:latin typeface="Lifeline JL" panose="00000400000000000000" pitchFamily="2" charset="0"/>
                <a:ea typeface="微软雅黑" panose="020B0503020204020204" pitchFamily="34" charset="-122"/>
              </a:endParaRPr>
            </a:p>
          </p:txBody>
        </p:sp>
        <p:sp>
          <p:nvSpPr>
            <p:cNvPr id="76" name="TextBox 14"/>
            <p:cNvSpPr txBox="1"/>
            <p:nvPr/>
          </p:nvSpPr>
          <p:spPr>
            <a:xfrm flipH="1">
              <a:off x="1730444" y="3626055"/>
              <a:ext cx="1045037" cy="878383"/>
            </a:xfrm>
            <a:prstGeom prst="rect">
              <a:avLst/>
            </a:prstGeom>
            <a:noFill/>
          </p:spPr>
          <p:txBody>
            <a:bodyPr wrap="square" rtlCol="0">
              <a:spAutoFit/>
            </a:bodyPr>
            <a:lstStyle/>
            <a:p>
              <a:pPr algn="ctr"/>
              <a:r>
                <a:rPr lang="en-US" altLang="zh-CN" sz="2800" b="1" dirty="0" smtClean="0">
                  <a:solidFill>
                    <a:schemeClr val="bg2"/>
                  </a:solidFill>
                  <a:latin typeface="微软雅黑" panose="020B0503020204020204" pitchFamily="34" charset="-122"/>
                  <a:ea typeface="微软雅黑" panose="020B0503020204020204" pitchFamily="34" charset="-122"/>
                </a:rPr>
                <a:t>06</a:t>
              </a:r>
              <a:endParaRPr lang="en-US" altLang="zh-CN" sz="2800" b="1" dirty="0">
                <a:solidFill>
                  <a:schemeClr val="bg2"/>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7837872" y="5150530"/>
            <a:ext cx="3494954" cy="1261876"/>
            <a:chOff x="7681045" y="4085614"/>
            <a:chExt cx="3494954" cy="1261876"/>
          </a:xfrm>
        </p:grpSpPr>
        <p:sp>
          <p:nvSpPr>
            <p:cNvPr id="85" name="矩形 84"/>
            <p:cNvSpPr/>
            <p:nvPr/>
          </p:nvSpPr>
          <p:spPr>
            <a:xfrm>
              <a:off x="7681045" y="4424164"/>
              <a:ext cx="3494954" cy="923326"/>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不能看到其他同学考公务员、投简历找工作你就跟风，建议找几个志同道合的考研同学调整到一个宿舍</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86" name="文本框 68"/>
            <p:cNvSpPr txBox="1"/>
            <p:nvPr/>
          </p:nvSpPr>
          <p:spPr>
            <a:xfrm>
              <a:off x="7681045" y="4085614"/>
              <a:ext cx="3262423"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心无旁骛专心复习，不能三心二意</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87" name="Freeform 13"/>
          <p:cNvSpPr>
            <a:spLocks noEditPoints="1"/>
          </p:cNvSpPr>
          <p:nvPr/>
        </p:nvSpPr>
        <p:spPr bwMode="auto">
          <a:xfrm flipH="1">
            <a:off x="7321438" y="5620541"/>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4080066" y="3324988"/>
            <a:ext cx="4031865"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smtClean="0"/>
              <a:t>结论与建议</a:t>
            </a:r>
            <a:endParaRPr lang="zh-CN" altLang="en-US" dirty="0"/>
          </a:p>
        </p:txBody>
      </p:sp>
      <p:sp>
        <p:nvSpPr>
          <p:cNvPr id="32" name="矩形 31"/>
          <p:cNvSpPr/>
          <p:nvPr/>
        </p:nvSpPr>
        <p:spPr>
          <a:xfrm>
            <a:off x="4245175" y="4340647"/>
            <a:ext cx="3701646" cy="400105"/>
          </a:xfrm>
          <a:prstGeom prst="rect">
            <a:avLst/>
          </a:prstGeom>
        </p:spPr>
        <p:txBody>
          <a:bodyPr wrap="none" lIns="91436" tIns="45718" rIns="91436" bIns="45718">
            <a:spAutoFit/>
          </a:bodyPr>
          <a:lstStyle/>
          <a:p>
            <a:pPr algn="ct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Conclusions </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And Suggestion</a:t>
            </a:r>
          </a:p>
        </p:txBody>
      </p:sp>
      <p:grpSp>
        <p:nvGrpSpPr>
          <p:cNvPr id="33" name="组合 32"/>
          <p:cNvGrpSpPr/>
          <p:nvPr/>
        </p:nvGrpSpPr>
        <p:grpSpPr>
          <a:xfrm flipH="1">
            <a:off x="-419102" y="3718121"/>
            <a:ext cx="4356100" cy="393049"/>
            <a:chOff x="743958" y="3475975"/>
            <a:chExt cx="753417" cy="0"/>
          </a:xfrm>
        </p:grpSpPr>
        <p:cxnSp>
          <p:nvCxnSpPr>
            <p:cNvPr id="37" name="直接连接符 36"/>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10800000" flipH="1">
            <a:off x="8254999" y="3331210"/>
            <a:ext cx="4356100" cy="393049"/>
            <a:chOff x="743958" y="3475975"/>
            <a:chExt cx="753417" cy="0"/>
          </a:xfrm>
        </p:grpSpPr>
        <p:cxnSp>
          <p:nvCxnSpPr>
            <p:cNvPr id="35" name="直接连接符 34"/>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
          <p:cNvGrpSpPr>
            <a:grpSpLocks noChangeAspect="1"/>
          </p:cNvGrpSpPr>
          <p:nvPr/>
        </p:nvGrpSpPr>
        <p:grpSpPr bwMode="auto">
          <a:xfrm>
            <a:off x="5399882" y="1613350"/>
            <a:ext cx="1392237" cy="1323975"/>
            <a:chOff x="3585" y="941"/>
            <a:chExt cx="877" cy="834"/>
          </a:xfrm>
        </p:grpSpPr>
        <p:sp>
          <p:nvSpPr>
            <p:cNvPr id="43" name="AutoShape 3"/>
            <p:cNvSpPr>
              <a:spLocks noChangeAspect="1" noChangeArrowheads="1" noTextEdit="1"/>
            </p:cNvSpPr>
            <p:nvPr/>
          </p:nvSpPr>
          <p:spPr bwMode="auto">
            <a:xfrm>
              <a:off x="3585" y="941"/>
              <a:ext cx="877"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reeform 5"/>
            <p:cNvSpPr>
              <a:spLocks noEditPoints="1"/>
            </p:cNvSpPr>
            <p:nvPr/>
          </p:nvSpPr>
          <p:spPr bwMode="auto">
            <a:xfrm>
              <a:off x="3585" y="941"/>
              <a:ext cx="884" cy="834"/>
            </a:xfrm>
            <a:custGeom>
              <a:avLst/>
              <a:gdLst>
                <a:gd name="T0" fmla="*/ 92 w 121"/>
                <a:gd name="T1" fmla="*/ 33 h 114"/>
                <a:gd name="T2" fmla="*/ 99 w 121"/>
                <a:gd name="T3" fmla="*/ 8 h 114"/>
                <a:gd name="T4" fmla="*/ 85 w 121"/>
                <a:gd name="T5" fmla="*/ 0 h 114"/>
                <a:gd name="T6" fmla="*/ 67 w 121"/>
                <a:gd name="T7" fmla="*/ 19 h 114"/>
                <a:gd name="T8" fmla="*/ 57 w 121"/>
                <a:gd name="T9" fmla="*/ 18 h 114"/>
                <a:gd name="T10" fmla="*/ 40 w 121"/>
                <a:gd name="T11" fmla="*/ 0 h 114"/>
                <a:gd name="T12" fmla="*/ 25 w 121"/>
                <a:gd name="T13" fmla="*/ 7 h 114"/>
                <a:gd name="T14" fmla="*/ 32 w 121"/>
                <a:gd name="T15" fmla="*/ 31 h 114"/>
                <a:gd name="T16" fmla="*/ 24 w 121"/>
                <a:gd name="T17" fmla="*/ 42 h 114"/>
                <a:gd name="T18" fmla="*/ 0 w 121"/>
                <a:gd name="T19" fmla="*/ 44 h 114"/>
                <a:gd name="T20" fmla="*/ 0 w 121"/>
                <a:gd name="T21" fmla="*/ 63 h 114"/>
                <a:gd name="T22" fmla="*/ 23 w 121"/>
                <a:gd name="T23" fmla="*/ 67 h 114"/>
                <a:gd name="T24" fmla="*/ 31 w 121"/>
                <a:gd name="T25" fmla="*/ 83 h 114"/>
                <a:gd name="T26" fmla="*/ 22 w 121"/>
                <a:gd name="T27" fmla="*/ 104 h 114"/>
                <a:gd name="T28" fmla="*/ 37 w 121"/>
                <a:gd name="T29" fmla="*/ 114 h 114"/>
                <a:gd name="T30" fmla="*/ 52 w 121"/>
                <a:gd name="T31" fmla="*/ 96 h 114"/>
                <a:gd name="T32" fmla="*/ 70 w 121"/>
                <a:gd name="T33" fmla="*/ 95 h 114"/>
                <a:gd name="T34" fmla="*/ 88 w 121"/>
                <a:gd name="T35" fmla="*/ 113 h 114"/>
                <a:gd name="T36" fmla="*/ 101 w 121"/>
                <a:gd name="T37" fmla="*/ 103 h 114"/>
                <a:gd name="T38" fmla="*/ 91 w 121"/>
                <a:gd name="T39" fmla="*/ 82 h 114"/>
                <a:gd name="T40" fmla="*/ 99 w 121"/>
                <a:gd name="T41" fmla="*/ 68 h 114"/>
                <a:gd name="T42" fmla="*/ 121 w 121"/>
                <a:gd name="T43" fmla="*/ 64 h 114"/>
                <a:gd name="T44" fmla="*/ 121 w 121"/>
                <a:gd name="T45" fmla="*/ 46 h 114"/>
                <a:gd name="T46" fmla="*/ 97 w 121"/>
                <a:gd name="T47" fmla="*/ 43 h 114"/>
                <a:gd name="T48" fmla="*/ 92 w 121"/>
                <a:gd name="T49" fmla="*/ 33 h 114"/>
                <a:gd name="T50" fmla="*/ 61 w 121"/>
                <a:gd name="T51" fmla="*/ 83 h 114"/>
                <a:gd name="T52" fmla="*/ 34 w 121"/>
                <a:gd name="T53" fmla="*/ 57 h 114"/>
                <a:gd name="T54" fmla="*/ 61 w 121"/>
                <a:gd name="T55" fmla="*/ 30 h 114"/>
                <a:gd name="T56" fmla="*/ 87 w 121"/>
                <a:gd name="T57" fmla="*/ 57 h 114"/>
                <a:gd name="T58" fmla="*/ 61 w 121"/>
                <a:gd name="T59" fmla="*/ 8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14">
                  <a:moveTo>
                    <a:pt x="92" y="33"/>
                  </a:moveTo>
                  <a:cubicBezTo>
                    <a:pt x="99" y="8"/>
                    <a:pt x="99" y="8"/>
                    <a:pt x="99" y="8"/>
                  </a:cubicBezTo>
                  <a:cubicBezTo>
                    <a:pt x="85" y="0"/>
                    <a:pt x="85" y="0"/>
                    <a:pt x="85" y="0"/>
                  </a:cubicBezTo>
                  <a:cubicBezTo>
                    <a:pt x="67" y="19"/>
                    <a:pt x="67" y="19"/>
                    <a:pt x="67" y="19"/>
                  </a:cubicBezTo>
                  <a:cubicBezTo>
                    <a:pt x="57" y="18"/>
                    <a:pt x="57" y="18"/>
                    <a:pt x="57" y="18"/>
                  </a:cubicBezTo>
                  <a:cubicBezTo>
                    <a:pt x="40" y="0"/>
                    <a:pt x="40" y="0"/>
                    <a:pt x="40" y="0"/>
                  </a:cubicBezTo>
                  <a:cubicBezTo>
                    <a:pt x="25" y="7"/>
                    <a:pt x="25" y="7"/>
                    <a:pt x="25" y="7"/>
                  </a:cubicBezTo>
                  <a:cubicBezTo>
                    <a:pt x="32" y="31"/>
                    <a:pt x="32" y="31"/>
                    <a:pt x="32" y="31"/>
                  </a:cubicBezTo>
                  <a:cubicBezTo>
                    <a:pt x="24" y="42"/>
                    <a:pt x="24" y="42"/>
                    <a:pt x="24" y="42"/>
                  </a:cubicBezTo>
                  <a:cubicBezTo>
                    <a:pt x="0" y="44"/>
                    <a:pt x="0" y="44"/>
                    <a:pt x="0" y="44"/>
                  </a:cubicBezTo>
                  <a:cubicBezTo>
                    <a:pt x="0" y="63"/>
                    <a:pt x="0" y="63"/>
                    <a:pt x="0" y="63"/>
                  </a:cubicBezTo>
                  <a:cubicBezTo>
                    <a:pt x="23" y="67"/>
                    <a:pt x="23" y="67"/>
                    <a:pt x="23" y="67"/>
                  </a:cubicBezTo>
                  <a:cubicBezTo>
                    <a:pt x="31" y="83"/>
                    <a:pt x="31" y="83"/>
                    <a:pt x="31" y="83"/>
                  </a:cubicBezTo>
                  <a:cubicBezTo>
                    <a:pt x="22" y="104"/>
                    <a:pt x="22" y="104"/>
                    <a:pt x="22" y="104"/>
                  </a:cubicBezTo>
                  <a:cubicBezTo>
                    <a:pt x="37" y="114"/>
                    <a:pt x="37" y="114"/>
                    <a:pt x="37" y="114"/>
                  </a:cubicBezTo>
                  <a:cubicBezTo>
                    <a:pt x="52" y="96"/>
                    <a:pt x="52" y="96"/>
                    <a:pt x="52" y="96"/>
                  </a:cubicBezTo>
                  <a:cubicBezTo>
                    <a:pt x="70" y="95"/>
                    <a:pt x="70" y="95"/>
                    <a:pt x="70" y="95"/>
                  </a:cubicBezTo>
                  <a:cubicBezTo>
                    <a:pt x="88" y="113"/>
                    <a:pt x="88" y="113"/>
                    <a:pt x="88" y="113"/>
                  </a:cubicBezTo>
                  <a:cubicBezTo>
                    <a:pt x="101" y="103"/>
                    <a:pt x="101" y="103"/>
                    <a:pt x="101" y="103"/>
                  </a:cubicBezTo>
                  <a:cubicBezTo>
                    <a:pt x="91" y="82"/>
                    <a:pt x="91" y="82"/>
                    <a:pt x="91" y="82"/>
                  </a:cubicBezTo>
                  <a:cubicBezTo>
                    <a:pt x="99" y="68"/>
                    <a:pt x="99" y="68"/>
                    <a:pt x="99" y="68"/>
                  </a:cubicBezTo>
                  <a:cubicBezTo>
                    <a:pt x="121" y="64"/>
                    <a:pt x="121" y="64"/>
                    <a:pt x="121" y="64"/>
                  </a:cubicBezTo>
                  <a:cubicBezTo>
                    <a:pt x="121" y="46"/>
                    <a:pt x="121" y="46"/>
                    <a:pt x="121" y="46"/>
                  </a:cubicBezTo>
                  <a:cubicBezTo>
                    <a:pt x="97" y="43"/>
                    <a:pt x="97" y="43"/>
                    <a:pt x="97" y="43"/>
                  </a:cubicBezTo>
                  <a:lnTo>
                    <a:pt x="92" y="33"/>
                  </a:lnTo>
                  <a:close/>
                  <a:moveTo>
                    <a:pt x="61" y="83"/>
                  </a:moveTo>
                  <a:cubicBezTo>
                    <a:pt x="46" y="83"/>
                    <a:pt x="34" y="71"/>
                    <a:pt x="34" y="57"/>
                  </a:cubicBezTo>
                  <a:cubicBezTo>
                    <a:pt x="34" y="42"/>
                    <a:pt x="46" y="30"/>
                    <a:pt x="61" y="30"/>
                  </a:cubicBezTo>
                  <a:cubicBezTo>
                    <a:pt x="75" y="30"/>
                    <a:pt x="87" y="42"/>
                    <a:pt x="87" y="57"/>
                  </a:cubicBezTo>
                  <a:cubicBezTo>
                    <a:pt x="87" y="71"/>
                    <a:pt x="75" y="83"/>
                    <a:pt x="61" y="83"/>
                  </a:cubicBez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6"/>
            <p:cNvSpPr>
              <a:spLocks noChangeArrowheads="1"/>
            </p:cNvSpPr>
            <p:nvPr/>
          </p:nvSpPr>
          <p:spPr bwMode="auto">
            <a:xfrm>
              <a:off x="3884" y="1219"/>
              <a:ext cx="285" cy="278"/>
            </a:xfrm>
            <a:prstGeom prst="ellipse">
              <a:avLst/>
            </a:pr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AutoShape 8"/>
          <p:cNvSpPr>
            <a:spLocks noChangeAspect="1" noChangeArrowheads="1" noTextEdit="1"/>
          </p:cNvSpPr>
          <p:nvPr/>
        </p:nvSpPr>
        <p:spPr bwMode="auto">
          <a:xfrm>
            <a:off x="3245653" y="936281"/>
            <a:ext cx="1651000"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237790" y="2093189"/>
            <a:ext cx="1757290" cy="1757290"/>
            <a:chOff x="4237790" y="2093189"/>
            <a:chExt cx="1757290" cy="1757290"/>
          </a:xfrm>
        </p:grpSpPr>
        <p:sp>
          <p:nvSpPr>
            <p:cNvPr id="5" name="泪滴形 4"/>
            <p:cNvSpPr/>
            <p:nvPr/>
          </p:nvSpPr>
          <p:spPr>
            <a:xfrm flipH="1">
              <a:off x="4237790" y="2093189"/>
              <a:ext cx="1757290" cy="1757290"/>
            </a:xfrm>
            <a:prstGeom prst="teardrop">
              <a:avLst/>
            </a:prstGeom>
            <a:solidFill>
              <a:srgbClr val="005CA7"/>
            </a:solidFill>
            <a:ln w="3810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Lifeline JL" panose="00000400000000000000" pitchFamily="2" charset="0"/>
                <a:ea typeface="微软雅黑" panose="020B0503020204020204" pitchFamily="34" charset="-122"/>
              </a:endParaRPr>
            </a:p>
          </p:txBody>
        </p:sp>
        <p:sp>
          <p:nvSpPr>
            <p:cNvPr id="6" name="Oval 6"/>
            <p:cNvSpPr>
              <a:spLocks noChangeArrowheads="1"/>
            </p:cNvSpPr>
            <p:nvPr/>
          </p:nvSpPr>
          <p:spPr bwMode="auto">
            <a:xfrm>
              <a:off x="4707638" y="2532708"/>
              <a:ext cx="744537" cy="744538"/>
            </a:xfrm>
            <a:prstGeom prst="ellipse">
              <a:avLst/>
            </a:prstGeom>
            <a:solidFill>
              <a:schemeClr val="bg1"/>
            </a:solidFill>
            <a:ln w="14288" cap="flat">
              <a:solidFill>
                <a:srgbClr val="FEFEFE"/>
              </a:solidFill>
              <a:prstDash val="solid"/>
              <a:miter lim="800000"/>
            </a:ln>
          </p:spPr>
          <p:txBody>
            <a:bodyPr vert="horz" wrap="square" lIns="91440" tIns="45720" rIns="91440" bIns="45720" numCol="1" anchor="t" anchorCtr="0" compatLnSpc="1"/>
            <a:lstStyle/>
            <a:p>
              <a:endParaRPr lang="zh-CN" altLang="en-US">
                <a:solidFill>
                  <a:schemeClr val="bg2"/>
                </a:solidFill>
              </a:endParaRPr>
            </a:p>
          </p:txBody>
        </p:sp>
        <p:sp>
          <p:nvSpPr>
            <p:cNvPr id="7" name="文本框 6"/>
            <p:cNvSpPr txBox="1"/>
            <p:nvPr/>
          </p:nvSpPr>
          <p:spPr>
            <a:xfrm>
              <a:off x="4791078" y="2642136"/>
              <a:ext cx="604653" cy="523220"/>
            </a:xfrm>
            <a:prstGeom prst="rect">
              <a:avLst/>
            </a:prstGeom>
            <a:noFill/>
          </p:spPr>
          <p:txBody>
            <a:bodyPr wrap="none" rtlCol="0">
              <a:spAutoFit/>
            </a:bodyPr>
            <a:lstStyle/>
            <a:p>
              <a:r>
                <a:rPr lang="en-US" altLang="zh-CN" sz="2800" dirty="0">
                  <a:solidFill>
                    <a:srgbClr val="005CA7"/>
                  </a:solidFill>
                  <a:latin typeface="微软雅黑" panose="020B0503020204020204" pitchFamily="34" charset="-122"/>
                  <a:ea typeface="微软雅黑" panose="020B0503020204020204" pitchFamily="34" charset="-122"/>
                  <a:cs typeface="Iskoola Pota" panose="020B0502040204020203" pitchFamily="34" charset="0"/>
                </a:rPr>
                <a:t>01</a:t>
              </a:r>
              <a:endParaRPr lang="zh-CN" altLang="en-US" sz="2800" dirty="0">
                <a:solidFill>
                  <a:srgbClr val="005CA7"/>
                </a:solidFill>
                <a:latin typeface="微软雅黑" panose="020B0503020204020204" pitchFamily="34" charset="-122"/>
                <a:ea typeface="微软雅黑" panose="020B0503020204020204" pitchFamily="34" charset="-122"/>
                <a:cs typeface="Iskoola Pota" panose="020B0502040204020203" pitchFamily="34" charset="0"/>
              </a:endParaRPr>
            </a:p>
          </p:txBody>
        </p:sp>
      </p:grpSp>
      <p:grpSp>
        <p:nvGrpSpPr>
          <p:cNvPr id="8" name="组合 7"/>
          <p:cNvGrpSpPr/>
          <p:nvPr/>
        </p:nvGrpSpPr>
        <p:grpSpPr>
          <a:xfrm>
            <a:off x="6198593" y="2093189"/>
            <a:ext cx="1757290" cy="1757290"/>
            <a:chOff x="6198593" y="2093189"/>
            <a:chExt cx="1757290" cy="1757290"/>
          </a:xfrm>
        </p:grpSpPr>
        <p:sp>
          <p:nvSpPr>
            <p:cNvPr id="9" name="泪滴形 8"/>
            <p:cNvSpPr/>
            <p:nvPr/>
          </p:nvSpPr>
          <p:spPr>
            <a:xfrm>
              <a:off x="6198593" y="2093189"/>
              <a:ext cx="1757290" cy="1757290"/>
            </a:xfrm>
            <a:prstGeom prst="teardrop">
              <a:avLst/>
            </a:prstGeom>
            <a:solidFill>
              <a:srgbClr val="005CA7"/>
            </a:solidFill>
            <a:ln w="3810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Lifeline JL" panose="00000400000000000000" pitchFamily="2" charset="0"/>
                <a:ea typeface="微软雅黑" panose="020B0503020204020204" pitchFamily="34" charset="-122"/>
              </a:endParaRPr>
            </a:p>
          </p:txBody>
        </p:sp>
        <p:sp>
          <p:nvSpPr>
            <p:cNvPr id="10" name="Oval 6"/>
            <p:cNvSpPr>
              <a:spLocks noChangeArrowheads="1"/>
            </p:cNvSpPr>
            <p:nvPr/>
          </p:nvSpPr>
          <p:spPr bwMode="auto">
            <a:xfrm>
              <a:off x="6712901" y="2532708"/>
              <a:ext cx="744537" cy="744538"/>
            </a:xfrm>
            <a:prstGeom prst="ellipse">
              <a:avLst/>
            </a:prstGeom>
            <a:solidFill>
              <a:schemeClr val="bg1"/>
            </a:solidFill>
            <a:ln w="14288" cap="flat">
              <a:solidFill>
                <a:srgbClr val="FEFEFE"/>
              </a:solidFill>
              <a:prstDash val="solid"/>
              <a:miter lim="800000"/>
            </a:ln>
          </p:spPr>
          <p:txBody>
            <a:bodyPr vert="horz" wrap="square" lIns="91440" tIns="45720" rIns="91440" bIns="45720" numCol="1" anchor="t" anchorCtr="0" compatLnSpc="1"/>
            <a:lstStyle/>
            <a:p>
              <a:endParaRPr lang="zh-CN" altLang="en-US">
                <a:solidFill>
                  <a:schemeClr val="bg2"/>
                </a:solidFill>
              </a:endParaRPr>
            </a:p>
          </p:txBody>
        </p:sp>
        <p:sp>
          <p:nvSpPr>
            <p:cNvPr id="11" name="文本框 10"/>
            <p:cNvSpPr txBox="1"/>
            <p:nvPr/>
          </p:nvSpPr>
          <p:spPr>
            <a:xfrm>
              <a:off x="6799768" y="2656650"/>
              <a:ext cx="614271" cy="523220"/>
            </a:xfrm>
            <a:prstGeom prst="rect">
              <a:avLst/>
            </a:prstGeom>
            <a:noFill/>
          </p:spPr>
          <p:txBody>
            <a:bodyPr wrap="none" rtlCol="0">
              <a:spAutoFit/>
            </a:bodyPr>
            <a:lstStyle>
              <a:defPPr>
                <a:defRPr lang="zh-CN"/>
              </a:defPPr>
              <a:lvl1pPr>
                <a:defRPr sz="2800">
                  <a:solidFill>
                    <a:srgbClr val="005CA7"/>
                  </a:solidFill>
                  <a:latin typeface="微软雅黑" panose="020B0503020204020204" pitchFamily="34" charset="-122"/>
                  <a:ea typeface="微软雅黑" panose="020B0503020204020204" pitchFamily="34" charset="-122"/>
                  <a:cs typeface="Iskoola Pota" panose="020B0502040204020203" pitchFamily="34" charset="0"/>
                </a:defRPr>
              </a:lvl1pPr>
            </a:lstStyle>
            <a:p>
              <a:r>
                <a:rPr lang="en-US" altLang="zh-CN" dirty="0"/>
                <a:t>02</a:t>
              </a:r>
              <a:endParaRPr lang="zh-CN" altLang="en-US" dirty="0"/>
            </a:p>
          </p:txBody>
        </p:sp>
      </p:grpSp>
      <p:grpSp>
        <p:nvGrpSpPr>
          <p:cNvPr id="12" name="组合 11"/>
          <p:cNvGrpSpPr/>
          <p:nvPr/>
        </p:nvGrpSpPr>
        <p:grpSpPr>
          <a:xfrm>
            <a:off x="4237790" y="4017366"/>
            <a:ext cx="1757290" cy="1757290"/>
            <a:chOff x="4237790" y="4017366"/>
            <a:chExt cx="1757290" cy="1757290"/>
          </a:xfrm>
        </p:grpSpPr>
        <p:sp>
          <p:nvSpPr>
            <p:cNvPr id="13" name="泪滴形 12"/>
            <p:cNvSpPr/>
            <p:nvPr/>
          </p:nvSpPr>
          <p:spPr>
            <a:xfrm flipH="1" flipV="1">
              <a:off x="4237790" y="4017366"/>
              <a:ext cx="1757290" cy="1757290"/>
            </a:xfrm>
            <a:prstGeom prst="teardrop">
              <a:avLst/>
            </a:prstGeom>
            <a:solidFill>
              <a:srgbClr val="005CA7"/>
            </a:solidFill>
            <a:ln w="3810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Lifeline JL" panose="00000400000000000000" pitchFamily="2" charset="0"/>
                <a:ea typeface="微软雅黑" panose="020B0503020204020204" pitchFamily="34" charset="-122"/>
              </a:endParaRPr>
            </a:p>
          </p:txBody>
        </p:sp>
        <p:sp>
          <p:nvSpPr>
            <p:cNvPr id="14" name="Oval 6"/>
            <p:cNvSpPr>
              <a:spLocks noChangeArrowheads="1"/>
            </p:cNvSpPr>
            <p:nvPr/>
          </p:nvSpPr>
          <p:spPr bwMode="auto">
            <a:xfrm>
              <a:off x="4707638" y="4505887"/>
              <a:ext cx="744537" cy="744538"/>
            </a:xfrm>
            <a:prstGeom prst="ellipse">
              <a:avLst/>
            </a:prstGeom>
            <a:solidFill>
              <a:schemeClr val="bg1"/>
            </a:solidFill>
            <a:ln w="14288" cap="flat">
              <a:solidFill>
                <a:srgbClr val="FEFEFE"/>
              </a:solidFill>
              <a:prstDash val="solid"/>
              <a:miter lim="800000"/>
            </a:ln>
          </p:spPr>
          <p:txBody>
            <a:bodyPr vert="horz" wrap="square" lIns="91440" tIns="45720" rIns="91440" bIns="45720" numCol="1" anchor="t" anchorCtr="0" compatLnSpc="1"/>
            <a:lstStyle/>
            <a:p>
              <a:endParaRPr lang="zh-CN" altLang="en-US">
                <a:solidFill>
                  <a:schemeClr val="bg2"/>
                </a:solidFill>
              </a:endParaRPr>
            </a:p>
          </p:txBody>
        </p:sp>
        <p:sp>
          <p:nvSpPr>
            <p:cNvPr id="15" name="文本框 14"/>
            <p:cNvSpPr txBox="1"/>
            <p:nvPr/>
          </p:nvSpPr>
          <p:spPr>
            <a:xfrm>
              <a:off x="4786268" y="4632596"/>
              <a:ext cx="614271" cy="523220"/>
            </a:xfrm>
            <a:prstGeom prst="rect">
              <a:avLst/>
            </a:prstGeom>
            <a:noFill/>
          </p:spPr>
          <p:txBody>
            <a:bodyPr wrap="none" rtlCol="0">
              <a:spAutoFit/>
            </a:bodyPr>
            <a:lstStyle>
              <a:defPPr>
                <a:defRPr lang="zh-CN"/>
              </a:defPPr>
              <a:lvl1pPr>
                <a:defRPr sz="2800">
                  <a:solidFill>
                    <a:srgbClr val="005CA7"/>
                  </a:solidFill>
                  <a:latin typeface="微软雅黑" panose="020B0503020204020204" pitchFamily="34" charset="-122"/>
                  <a:ea typeface="微软雅黑" panose="020B0503020204020204" pitchFamily="34" charset="-122"/>
                  <a:cs typeface="Iskoola Pota" panose="020B0502040204020203" pitchFamily="34" charset="0"/>
                </a:defRPr>
              </a:lvl1pPr>
            </a:lstStyle>
            <a:p>
              <a:r>
                <a:rPr lang="en-US" altLang="zh-CN" dirty="0"/>
                <a:t>03</a:t>
              </a:r>
              <a:endParaRPr lang="zh-CN" altLang="en-US" dirty="0"/>
            </a:p>
          </p:txBody>
        </p:sp>
      </p:grpSp>
      <p:grpSp>
        <p:nvGrpSpPr>
          <p:cNvPr id="16" name="组合 15"/>
          <p:cNvGrpSpPr/>
          <p:nvPr/>
        </p:nvGrpSpPr>
        <p:grpSpPr>
          <a:xfrm>
            <a:off x="6198593" y="4017366"/>
            <a:ext cx="1757290" cy="1757290"/>
            <a:chOff x="6198593" y="4017366"/>
            <a:chExt cx="1757290" cy="1757290"/>
          </a:xfrm>
        </p:grpSpPr>
        <p:sp>
          <p:nvSpPr>
            <p:cNvPr id="17" name="泪滴形 16"/>
            <p:cNvSpPr/>
            <p:nvPr/>
          </p:nvSpPr>
          <p:spPr>
            <a:xfrm flipV="1">
              <a:off x="6198593" y="4017366"/>
              <a:ext cx="1757290" cy="1757290"/>
            </a:xfrm>
            <a:prstGeom prst="teardrop">
              <a:avLst/>
            </a:prstGeom>
            <a:solidFill>
              <a:srgbClr val="005CA7"/>
            </a:solidFill>
            <a:ln w="38100" cap="flat">
              <a:solidFill>
                <a:schemeClr val="bg2"/>
              </a:solidFill>
              <a:prstDash val="solid"/>
              <a:miter lim="800000"/>
            </a:ln>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Lifeline JL" panose="00000400000000000000" pitchFamily="2" charset="0"/>
                <a:ea typeface="微软雅黑" panose="020B0503020204020204" pitchFamily="34" charset="-122"/>
              </a:endParaRPr>
            </a:p>
          </p:txBody>
        </p:sp>
        <p:sp>
          <p:nvSpPr>
            <p:cNvPr id="18" name="Oval 6"/>
            <p:cNvSpPr>
              <a:spLocks noChangeArrowheads="1"/>
            </p:cNvSpPr>
            <p:nvPr/>
          </p:nvSpPr>
          <p:spPr bwMode="auto">
            <a:xfrm>
              <a:off x="6712901" y="4505887"/>
              <a:ext cx="744537" cy="744538"/>
            </a:xfrm>
            <a:prstGeom prst="ellipse">
              <a:avLst/>
            </a:prstGeom>
            <a:solidFill>
              <a:schemeClr val="bg1"/>
            </a:solidFill>
            <a:ln w="14288" cap="flat">
              <a:solidFill>
                <a:srgbClr val="FEFEFE"/>
              </a:solidFill>
              <a:prstDash val="solid"/>
              <a:miter lim="800000"/>
            </a:ln>
          </p:spPr>
          <p:txBody>
            <a:bodyPr vert="horz" wrap="square" lIns="91440" tIns="45720" rIns="91440" bIns="45720" numCol="1" anchor="t" anchorCtr="0" compatLnSpc="1"/>
            <a:lstStyle/>
            <a:p>
              <a:endParaRPr lang="zh-CN" altLang="en-US">
                <a:solidFill>
                  <a:schemeClr val="bg2"/>
                </a:solidFill>
              </a:endParaRPr>
            </a:p>
          </p:txBody>
        </p:sp>
        <p:sp>
          <p:nvSpPr>
            <p:cNvPr id="19" name="文本框 18"/>
            <p:cNvSpPr txBox="1"/>
            <p:nvPr/>
          </p:nvSpPr>
          <p:spPr>
            <a:xfrm>
              <a:off x="6786335" y="4631511"/>
              <a:ext cx="614271" cy="523220"/>
            </a:xfrm>
            <a:prstGeom prst="rect">
              <a:avLst/>
            </a:prstGeom>
            <a:noFill/>
          </p:spPr>
          <p:txBody>
            <a:bodyPr wrap="none" rtlCol="0">
              <a:spAutoFit/>
            </a:bodyPr>
            <a:lstStyle>
              <a:defPPr>
                <a:defRPr lang="zh-CN"/>
              </a:defPPr>
              <a:lvl1pPr>
                <a:defRPr sz="2800">
                  <a:solidFill>
                    <a:srgbClr val="005CA7"/>
                  </a:solidFill>
                  <a:latin typeface="微软雅黑" panose="020B0503020204020204" pitchFamily="34" charset="-122"/>
                  <a:ea typeface="微软雅黑" panose="020B0503020204020204" pitchFamily="34" charset="-122"/>
                  <a:cs typeface="Iskoola Pota" panose="020B0502040204020203" pitchFamily="34" charset="0"/>
                </a:defRPr>
              </a:lvl1pPr>
            </a:lstStyle>
            <a:p>
              <a:r>
                <a:rPr lang="en-US" altLang="zh-CN" dirty="0"/>
                <a:t>04</a:t>
              </a:r>
              <a:endParaRPr lang="zh-CN" altLang="en-US" dirty="0"/>
            </a:p>
          </p:txBody>
        </p:sp>
      </p:grpSp>
      <p:grpSp>
        <p:nvGrpSpPr>
          <p:cNvPr id="44" name="组合 43"/>
          <p:cNvGrpSpPr/>
          <p:nvPr/>
        </p:nvGrpSpPr>
        <p:grpSpPr>
          <a:xfrm>
            <a:off x="749287" y="2139864"/>
            <a:ext cx="3040762" cy="931422"/>
            <a:chOff x="858581" y="2194158"/>
            <a:chExt cx="3040762" cy="931422"/>
          </a:xfrm>
        </p:grpSpPr>
        <p:sp>
          <p:nvSpPr>
            <p:cNvPr id="42" name="矩形 41"/>
            <p:cNvSpPr/>
            <p:nvPr/>
          </p:nvSpPr>
          <p:spPr>
            <a:xfrm>
              <a:off x="858581" y="2479253"/>
              <a:ext cx="3040762"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一定要根据个人的实际情况而定，不能人云亦云，有些人更适合本科毕业直接工作</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921256" y="2194158"/>
              <a:ext cx="2852055"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考研不是你想考，想考就能考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749287" y="4505887"/>
            <a:ext cx="3488503" cy="931422"/>
            <a:chOff x="858581" y="2194158"/>
            <a:chExt cx="3488503" cy="931422"/>
          </a:xfrm>
        </p:grpSpPr>
        <p:sp>
          <p:nvSpPr>
            <p:cNvPr id="46" name="矩形 45"/>
            <p:cNvSpPr/>
            <p:nvPr/>
          </p:nvSpPr>
          <p:spPr>
            <a:xfrm>
              <a:off x="858581" y="2479253"/>
              <a:ext cx="3040762"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如果对自己没有信心，经常想万一没考上怎么办，那就趁早放弃吧</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879476" y="2194158"/>
              <a:ext cx="3467608"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调整好心态，经常给自己积极的暗示</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8397618" y="2139864"/>
            <a:ext cx="3040762" cy="954810"/>
            <a:chOff x="858581" y="2170770"/>
            <a:chExt cx="3040762" cy="954810"/>
          </a:xfrm>
        </p:grpSpPr>
        <p:sp>
          <p:nvSpPr>
            <p:cNvPr id="49" name="矩形 48"/>
            <p:cNvSpPr/>
            <p:nvPr/>
          </p:nvSpPr>
          <p:spPr>
            <a:xfrm>
              <a:off x="858581" y="2479253"/>
              <a:ext cx="3040762"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虽说经常出现计划赶不上变化的情况，但有计划总比没有计划好</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858581" y="2170770"/>
              <a:ext cx="2441686"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制定科学合理的复习计划</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8397618" y="4482499"/>
            <a:ext cx="3262423" cy="954810"/>
            <a:chOff x="858581" y="2170770"/>
            <a:chExt cx="3262423" cy="954810"/>
          </a:xfrm>
        </p:grpSpPr>
        <p:sp>
          <p:nvSpPr>
            <p:cNvPr id="52" name="矩形 51"/>
            <p:cNvSpPr/>
            <p:nvPr/>
          </p:nvSpPr>
          <p:spPr>
            <a:xfrm>
              <a:off x="858581" y="2479253"/>
              <a:ext cx="3040762" cy="646327"/>
            </a:xfrm>
            <a:prstGeom prst="rect">
              <a:avLst/>
            </a:prstGeom>
          </p:spPr>
          <p:txBody>
            <a:bodyPr wrap="square" lIns="91436" tIns="45718" rIns="91436" bIns="45718">
              <a:spAutoFit/>
            </a:bodyPr>
            <a:lstStyle/>
            <a:p>
              <a:pPr>
                <a:lnSpc>
                  <a:spcPct val="150000"/>
                </a:lnSpc>
              </a:pPr>
              <a:r>
                <a:rPr lang="zh-CN" altLang="en-US" sz="1200" dirty="0" smtClean="0">
                  <a:solidFill>
                    <a:schemeClr val="bg2">
                      <a:lumMod val="50000"/>
                    </a:schemeClr>
                  </a:solidFill>
                  <a:latin typeface="微软雅黑" panose="020B0503020204020204" pitchFamily="34" charset="-122"/>
                  <a:ea typeface="微软雅黑" panose="020B0503020204020204" pitchFamily="34" charset="-122"/>
                </a:rPr>
                <a:t>以重要和紧急作为划分矩阵，懂得取舍，才有大收获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858581" y="2170770"/>
              <a:ext cx="3262423" cy="338550"/>
            </a:xfrm>
            <a:prstGeom prst="rect">
              <a:avLst/>
            </a:prstGeom>
            <a:noFill/>
          </p:spPr>
          <p:txBody>
            <a:bodyPr wrap="none" lIns="91436" tIns="45718" rIns="91436" bIns="45718" rtlCol="0">
              <a:spAutoFit/>
            </a:bodyPr>
            <a:lstStyle/>
            <a:p>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rPr>
                <a:t>安排好其它事情，一切以考研为主</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grpSp>
      <p:cxnSp>
        <p:nvCxnSpPr>
          <p:cNvPr id="35" name="直接连接符 34"/>
          <p:cNvCxnSpPr/>
          <p:nvPr/>
        </p:nvCxnSpPr>
        <p:spPr>
          <a:xfrm>
            <a:off x="3932475" y="571500"/>
            <a:ext cx="8259525"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0" y="571500"/>
            <a:ext cx="858582"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811962" y="300264"/>
            <a:ext cx="3112006" cy="523220"/>
            <a:chOff x="811962" y="300264"/>
            <a:chExt cx="3112006" cy="523220"/>
          </a:xfrm>
        </p:grpSpPr>
        <p:sp>
          <p:nvSpPr>
            <p:cNvPr id="55" name="圆角矩形 5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1"/>
            <p:cNvSpPr>
              <a:spLocks noChangeArrowheads="1"/>
            </p:cNvSpPr>
            <p:nvPr/>
          </p:nvSpPr>
          <p:spPr bwMode="auto">
            <a:xfrm>
              <a:off x="811962"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结论</a:t>
              </a: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与建议</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p:nvPr/>
        </p:nvCxnSpPr>
        <p:spPr>
          <a:xfrm>
            <a:off x="3932475" y="571500"/>
            <a:ext cx="8259525"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0" y="571500"/>
            <a:ext cx="858582"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811962" y="300264"/>
            <a:ext cx="3112006" cy="523220"/>
            <a:chOff x="811962" y="300264"/>
            <a:chExt cx="3112006" cy="523220"/>
          </a:xfrm>
        </p:grpSpPr>
        <p:sp>
          <p:nvSpPr>
            <p:cNvPr id="55" name="圆角矩形 5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1"/>
            <p:cNvSpPr>
              <a:spLocks noChangeArrowheads="1"/>
            </p:cNvSpPr>
            <p:nvPr/>
          </p:nvSpPr>
          <p:spPr bwMode="auto">
            <a:xfrm>
              <a:off x="811962"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结论</a:t>
              </a: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与建议</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3" name="直接连接符 2"/>
          <p:cNvCxnSpPr/>
          <p:nvPr/>
        </p:nvCxnSpPr>
        <p:spPr>
          <a:xfrm>
            <a:off x="4471332" y="3212984"/>
            <a:ext cx="4286774"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18246" y="1359017"/>
            <a:ext cx="8390" cy="390088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98797" y="823484"/>
            <a:ext cx="914400" cy="461665"/>
          </a:xfrm>
          <a:prstGeom prst="rect">
            <a:avLst/>
          </a:prstGeom>
          <a:noFill/>
        </p:spPr>
        <p:txBody>
          <a:bodyPr wrap="square" rtlCol="0">
            <a:spAutoFit/>
          </a:bodyPr>
          <a:lstStyle/>
          <a:p>
            <a:r>
              <a:rPr lang="zh-CN" altLang="en-US" sz="2400" b="1" dirty="0" smtClean="0">
                <a:solidFill>
                  <a:schemeClr val="accent5"/>
                </a:solidFill>
                <a:latin typeface="微软雅黑" pitchFamily="34" charset="-122"/>
                <a:ea typeface="微软雅黑" pitchFamily="34" charset="-122"/>
              </a:rPr>
              <a:t>重要</a:t>
            </a:r>
            <a:endParaRPr lang="zh-CN" altLang="en-US" sz="2400" b="1" dirty="0">
              <a:solidFill>
                <a:schemeClr val="accent5"/>
              </a:solidFill>
              <a:latin typeface="微软雅黑" pitchFamily="34" charset="-122"/>
              <a:ea typeface="微软雅黑" pitchFamily="34" charset="-122"/>
            </a:endParaRPr>
          </a:p>
        </p:txBody>
      </p:sp>
      <p:sp>
        <p:nvSpPr>
          <p:cNvPr id="57" name="TextBox 56"/>
          <p:cNvSpPr txBox="1"/>
          <p:nvPr/>
        </p:nvSpPr>
        <p:spPr>
          <a:xfrm>
            <a:off x="8976221" y="2982151"/>
            <a:ext cx="914400" cy="461665"/>
          </a:xfrm>
          <a:prstGeom prst="rect">
            <a:avLst/>
          </a:prstGeom>
          <a:noFill/>
        </p:spPr>
        <p:txBody>
          <a:bodyPr wrap="square" rtlCol="0">
            <a:spAutoFit/>
          </a:bodyPr>
          <a:lstStyle/>
          <a:p>
            <a:r>
              <a:rPr lang="zh-CN" altLang="en-US" sz="2400" b="1" dirty="0" smtClean="0">
                <a:solidFill>
                  <a:schemeClr val="accent5"/>
                </a:solidFill>
                <a:latin typeface="微软雅黑" pitchFamily="34" charset="-122"/>
                <a:ea typeface="微软雅黑" pitchFamily="34" charset="-122"/>
              </a:rPr>
              <a:t>紧急</a:t>
            </a:r>
            <a:endParaRPr lang="zh-CN" altLang="en-US" sz="2400" b="1" dirty="0">
              <a:solidFill>
                <a:schemeClr val="accent5"/>
              </a:solidFill>
              <a:latin typeface="微软雅黑" pitchFamily="34" charset="-122"/>
              <a:ea typeface="微软雅黑" pitchFamily="34" charset="-122"/>
            </a:endParaRPr>
          </a:p>
        </p:txBody>
      </p:sp>
      <p:sp>
        <p:nvSpPr>
          <p:cNvPr id="58" name="TextBox 57"/>
          <p:cNvSpPr txBox="1"/>
          <p:nvPr/>
        </p:nvSpPr>
        <p:spPr>
          <a:xfrm>
            <a:off x="3229761" y="3004386"/>
            <a:ext cx="1131450" cy="461665"/>
          </a:xfrm>
          <a:prstGeom prst="rect">
            <a:avLst/>
          </a:prstGeom>
          <a:noFill/>
        </p:spPr>
        <p:txBody>
          <a:bodyPr wrap="square" rtlCol="0">
            <a:spAutoFit/>
          </a:bodyPr>
          <a:lstStyle/>
          <a:p>
            <a:r>
              <a:rPr lang="zh-CN" altLang="en-US" sz="2400" b="1" dirty="0" smtClean="0">
                <a:solidFill>
                  <a:schemeClr val="accent5"/>
                </a:solidFill>
                <a:latin typeface="微软雅黑" pitchFamily="34" charset="-122"/>
                <a:ea typeface="微软雅黑" pitchFamily="34" charset="-122"/>
              </a:rPr>
              <a:t>不紧急</a:t>
            </a:r>
            <a:endParaRPr lang="zh-CN" altLang="en-US" sz="2400" b="1" dirty="0">
              <a:solidFill>
                <a:schemeClr val="accent5"/>
              </a:solidFill>
              <a:latin typeface="微软雅黑" pitchFamily="34" charset="-122"/>
              <a:ea typeface="微软雅黑" pitchFamily="34" charset="-122"/>
            </a:endParaRPr>
          </a:p>
        </p:txBody>
      </p:sp>
      <p:sp>
        <p:nvSpPr>
          <p:cNvPr id="59" name="TextBox 58"/>
          <p:cNvSpPr txBox="1"/>
          <p:nvPr/>
        </p:nvSpPr>
        <p:spPr>
          <a:xfrm>
            <a:off x="5954086" y="5421813"/>
            <a:ext cx="1321266" cy="461665"/>
          </a:xfrm>
          <a:prstGeom prst="rect">
            <a:avLst/>
          </a:prstGeom>
          <a:noFill/>
        </p:spPr>
        <p:txBody>
          <a:bodyPr wrap="square" rtlCol="0">
            <a:spAutoFit/>
          </a:bodyPr>
          <a:lstStyle/>
          <a:p>
            <a:r>
              <a:rPr lang="zh-CN" altLang="en-US" sz="2400" b="1" dirty="0" smtClean="0">
                <a:solidFill>
                  <a:schemeClr val="accent5"/>
                </a:solidFill>
                <a:latin typeface="微软雅黑" pitchFamily="34" charset="-122"/>
                <a:ea typeface="微软雅黑" pitchFamily="34" charset="-122"/>
              </a:rPr>
              <a:t>不重要</a:t>
            </a:r>
            <a:endParaRPr lang="zh-CN" altLang="en-US" sz="2400" b="1" dirty="0">
              <a:solidFill>
                <a:schemeClr val="accent5"/>
              </a:solidFill>
              <a:latin typeface="微软雅黑" pitchFamily="34" charset="-122"/>
              <a:ea typeface="微软雅黑" pitchFamily="34" charset="-122"/>
            </a:endParaRPr>
          </a:p>
        </p:txBody>
      </p:sp>
      <p:sp>
        <p:nvSpPr>
          <p:cNvPr id="28" name="TextBox 27"/>
          <p:cNvSpPr txBox="1"/>
          <p:nvPr/>
        </p:nvSpPr>
        <p:spPr>
          <a:xfrm>
            <a:off x="5350077" y="3674377"/>
            <a:ext cx="847289" cy="584775"/>
          </a:xfrm>
          <a:prstGeom prst="rect">
            <a:avLst/>
          </a:prstGeom>
          <a:solidFill>
            <a:schemeClr val="accent4">
              <a:lumMod val="60000"/>
              <a:lumOff val="40000"/>
            </a:schemeClr>
          </a:solidFill>
        </p:spPr>
        <p:txBody>
          <a:bodyPr wrap="square" rtlCol="0">
            <a:spAutoFit/>
          </a:bodyPr>
          <a:lstStyle/>
          <a:p>
            <a:r>
              <a:rPr lang="zh-CN" altLang="en-US" sz="3200" b="1" dirty="0" smtClean="0">
                <a:solidFill>
                  <a:schemeClr val="accent5"/>
                </a:solidFill>
                <a:latin typeface="微软雅黑" pitchFamily="34" charset="-122"/>
                <a:ea typeface="微软雅黑" pitchFamily="34" charset="-122"/>
              </a:rPr>
              <a:t>滚</a:t>
            </a:r>
            <a:endParaRPr lang="zh-CN" altLang="en-US" sz="3200" b="1" dirty="0">
              <a:solidFill>
                <a:schemeClr val="accent5"/>
              </a:solidFill>
              <a:latin typeface="微软雅黑" pitchFamily="34" charset="-122"/>
              <a:ea typeface="微软雅黑" pitchFamily="34" charset="-122"/>
            </a:endParaRPr>
          </a:p>
        </p:txBody>
      </p:sp>
      <p:sp>
        <p:nvSpPr>
          <p:cNvPr id="60" name="TextBox 59"/>
          <p:cNvSpPr txBox="1"/>
          <p:nvPr/>
        </p:nvSpPr>
        <p:spPr>
          <a:xfrm>
            <a:off x="7013197" y="2382473"/>
            <a:ext cx="1044429" cy="646331"/>
          </a:xfrm>
          <a:prstGeom prst="rect">
            <a:avLst/>
          </a:prstGeom>
          <a:solidFill>
            <a:schemeClr val="accent4">
              <a:lumMod val="60000"/>
              <a:lumOff val="40000"/>
            </a:schemeClr>
          </a:solidFill>
        </p:spPr>
        <p:txBody>
          <a:bodyPr wrap="square" rtlCol="0">
            <a:spAutoFit/>
          </a:bodyPr>
          <a:lstStyle/>
          <a:p>
            <a:r>
              <a:rPr lang="zh-CN" altLang="en-US" b="1" dirty="0" smtClean="0">
                <a:solidFill>
                  <a:schemeClr val="accent5"/>
                </a:solidFill>
                <a:latin typeface="微软雅黑" pitchFamily="34" charset="-122"/>
                <a:ea typeface="微软雅黑" pitchFamily="34" charset="-122"/>
              </a:rPr>
              <a:t>马上办</a:t>
            </a:r>
            <a:endParaRPr lang="en-US" altLang="zh-CN" b="1" dirty="0" smtClean="0">
              <a:solidFill>
                <a:schemeClr val="accent5"/>
              </a:solidFill>
              <a:latin typeface="微软雅黑" pitchFamily="34" charset="-122"/>
              <a:ea typeface="微软雅黑" pitchFamily="34" charset="-122"/>
            </a:endParaRPr>
          </a:p>
          <a:p>
            <a:r>
              <a:rPr lang="zh-CN" altLang="en-US" b="1" dirty="0" smtClean="0">
                <a:solidFill>
                  <a:schemeClr val="accent5"/>
                </a:solidFill>
                <a:latin typeface="微软雅黑" pitchFamily="34" charset="-122"/>
                <a:ea typeface="微软雅黑" pitchFamily="34" charset="-122"/>
              </a:rPr>
              <a:t>要办好</a:t>
            </a:r>
            <a:endParaRPr lang="zh-CN" altLang="en-US" b="1" dirty="0">
              <a:solidFill>
                <a:schemeClr val="accent5"/>
              </a:solidFill>
              <a:latin typeface="微软雅黑" pitchFamily="34" charset="-122"/>
              <a:ea typeface="微软雅黑" pitchFamily="34" charset="-122"/>
            </a:endParaRPr>
          </a:p>
        </p:txBody>
      </p:sp>
      <p:sp>
        <p:nvSpPr>
          <p:cNvPr id="61" name="TextBox 60"/>
          <p:cNvSpPr txBox="1"/>
          <p:nvPr/>
        </p:nvSpPr>
        <p:spPr>
          <a:xfrm>
            <a:off x="6962863" y="3657600"/>
            <a:ext cx="1736519" cy="646331"/>
          </a:xfrm>
          <a:prstGeom prst="rect">
            <a:avLst/>
          </a:prstGeom>
          <a:solidFill>
            <a:schemeClr val="accent4">
              <a:lumMod val="60000"/>
              <a:lumOff val="40000"/>
            </a:schemeClr>
          </a:solidFill>
        </p:spPr>
        <p:txBody>
          <a:bodyPr wrap="square" rtlCol="0">
            <a:spAutoFit/>
          </a:bodyPr>
          <a:lstStyle/>
          <a:p>
            <a:r>
              <a:rPr lang="zh-CN" altLang="en-US" b="1" dirty="0" smtClean="0">
                <a:solidFill>
                  <a:schemeClr val="accent5"/>
                </a:solidFill>
                <a:latin typeface="微软雅黑" pitchFamily="34" charset="-122"/>
                <a:ea typeface="微软雅黑" pitchFamily="34" charset="-122"/>
              </a:rPr>
              <a:t>能不做就不做，或叫别人分担</a:t>
            </a:r>
            <a:endParaRPr lang="zh-CN" altLang="en-US" b="1" dirty="0">
              <a:solidFill>
                <a:schemeClr val="accent5"/>
              </a:solidFill>
              <a:latin typeface="微软雅黑" pitchFamily="34" charset="-122"/>
              <a:ea typeface="微软雅黑" pitchFamily="34" charset="-122"/>
            </a:endParaRPr>
          </a:p>
        </p:txBody>
      </p:sp>
      <p:sp>
        <p:nvSpPr>
          <p:cNvPr id="62" name="TextBox 61"/>
          <p:cNvSpPr txBox="1"/>
          <p:nvPr/>
        </p:nvSpPr>
        <p:spPr>
          <a:xfrm>
            <a:off x="5165520" y="2382473"/>
            <a:ext cx="1216404" cy="646331"/>
          </a:xfrm>
          <a:prstGeom prst="rect">
            <a:avLst/>
          </a:prstGeom>
          <a:solidFill>
            <a:schemeClr val="accent4">
              <a:lumMod val="60000"/>
              <a:lumOff val="40000"/>
            </a:schemeClr>
          </a:solidFill>
        </p:spPr>
        <p:txBody>
          <a:bodyPr wrap="square" rtlCol="0">
            <a:spAutoFit/>
          </a:bodyPr>
          <a:lstStyle/>
          <a:p>
            <a:r>
              <a:rPr lang="zh-CN" altLang="en-US" b="1" dirty="0" smtClean="0">
                <a:solidFill>
                  <a:schemeClr val="accent5"/>
                </a:solidFill>
                <a:latin typeface="微软雅黑" pitchFamily="34" charset="-122"/>
                <a:ea typeface="微软雅黑" pitchFamily="34" charset="-122"/>
              </a:rPr>
              <a:t>分解任务制定计划</a:t>
            </a:r>
            <a:endParaRPr lang="zh-CN" altLang="en-US" b="1" dirty="0">
              <a:solidFill>
                <a:schemeClr val="accent5"/>
              </a:solidFill>
              <a:latin typeface="微软雅黑" pitchFamily="34" charset="-122"/>
              <a:ea typeface="微软雅黑" pitchFamily="34" charset="-122"/>
            </a:endParaRPr>
          </a:p>
        </p:txBody>
      </p:sp>
    </p:spTree>
    <p:extLst>
      <p:ext uri="{BB962C8B-B14F-4D97-AF65-F5344CB8AC3E}">
        <p14:creationId xmlns:p14="http://schemas.microsoft.com/office/powerpoint/2010/main" val="260800598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Box 42"/>
          <p:cNvSpPr txBox="1"/>
          <p:nvPr/>
        </p:nvSpPr>
        <p:spPr>
          <a:xfrm>
            <a:off x="4520562" y="2523632"/>
            <a:ext cx="3362748" cy="923330"/>
          </a:xfrm>
          <a:prstGeom prst="rect">
            <a:avLst/>
          </a:prstGeom>
          <a:noFill/>
        </p:spPr>
        <p:txBody>
          <a:bodyPr wrap="square" rtlCol="0">
            <a:spAutoFit/>
          </a:bodyPr>
          <a:lstStyle/>
          <a:p>
            <a:r>
              <a:rPr lang="zh-CN" altLang="en-US" sz="5400" b="1" spc="300" dirty="0" smtClean="0">
                <a:solidFill>
                  <a:srgbClr val="005CA7"/>
                </a:solidFill>
                <a:latin typeface="微软雅黑" panose="020B0503020204020204" pitchFamily="34" charset="-122"/>
                <a:ea typeface="微软雅黑" panose="020B0503020204020204" pitchFamily="34" charset="-122"/>
              </a:rPr>
              <a:t>感谢</a:t>
            </a:r>
            <a:r>
              <a:rPr lang="zh-CN" altLang="en-US" sz="5400" b="1" spc="300" dirty="0" smtClean="0">
                <a:solidFill>
                  <a:srgbClr val="005CA7"/>
                </a:solidFill>
                <a:latin typeface="微软雅黑" panose="020B0503020204020204" pitchFamily="34" charset="-122"/>
                <a:ea typeface="微软雅黑" panose="020B0503020204020204" pitchFamily="34" charset="-122"/>
              </a:rPr>
              <a:t>聆听</a:t>
            </a:r>
            <a:endParaRPr lang="zh-CN" altLang="zh-CN" sz="5400" b="1" spc="300" dirty="0">
              <a:solidFill>
                <a:srgbClr val="005CA7"/>
              </a:solidFill>
              <a:latin typeface="微软雅黑" panose="020B0503020204020204" pitchFamily="34" charset="-122"/>
              <a:ea typeface="微软雅黑" panose="020B0503020204020204" pitchFamily="34" charset="-122"/>
            </a:endParaRPr>
          </a:p>
        </p:txBody>
      </p:sp>
      <p:grpSp>
        <p:nvGrpSpPr>
          <p:cNvPr id="240" name="组合 239"/>
          <p:cNvGrpSpPr/>
          <p:nvPr/>
        </p:nvGrpSpPr>
        <p:grpSpPr>
          <a:xfrm flipH="1" flipV="1">
            <a:off x="3199907" y="2414924"/>
            <a:ext cx="5761439" cy="0"/>
            <a:chOff x="1190453" y="2641879"/>
            <a:chExt cx="7953547" cy="0"/>
          </a:xfrm>
        </p:grpSpPr>
        <p:cxnSp>
          <p:nvCxnSpPr>
            <p:cNvPr id="241" name="直接连接符 240"/>
            <p:cNvCxnSpPr/>
            <p:nvPr/>
          </p:nvCxnSpPr>
          <p:spPr>
            <a:xfrm flipV="1">
              <a:off x="1190453" y="2641879"/>
              <a:ext cx="6844412"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44" name="组合 243"/>
          <p:cNvGrpSpPr/>
          <p:nvPr/>
        </p:nvGrpSpPr>
        <p:grpSpPr>
          <a:xfrm flipV="1">
            <a:off x="3199907" y="3486156"/>
            <a:ext cx="5776149" cy="0"/>
            <a:chOff x="1170147" y="2641879"/>
            <a:chExt cx="7973853" cy="0"/>
          </a:xfrm>
        </p:grpSpPr>
        <p:cxnSp>
          <p:nvCxnSpPr>
            <p:cNvPr id="245" name="直接连接符 244"/>
            <p:cNvCxnSpPr/>
            <p:nvPr/>
          </p:nvCxnSpPr>
          <p:spPr>
            <a:xfrm flipV="1">
              <a:off x="1170147" y="2641879"/>
              <a:ext cx="6864719"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8103924" y="2641879"/>
              <a:ext cx="75405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8948986" y="2641879"/>
              <a:ext cx="195014"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50" name="文本框 249"/>
          <p:cNvSpPr txBox="1"/>
          <p:nvPr/>
        </p:nvSpPr>
        <p:spPr>
          <a:xfrm>
            <a:off x="3270539" y="3671137"/>
            <a:ext cx="6200632" cy="707886"/>
          </a:xfrm>
          <a:prstGeom prst="rect">
            <a:avLst/>
          </a:prstGeom>
          <a:noFill/>
        </p:spPr>
        <p:txBody>
          <a:bodyPr wrap="square" rtlCol="0">
            <a:spAutoFit/>
          </a:bodyPr>
          <a:lstStyle/>
          <a:p>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参考资料：</a:t>
            </a:r>
            <a:endParaRPr lang="en-US" altLang="zh-CN" sz="2000" b="1" dirty="0" smtClean="0">
              <a:solidFill>
                <a:schemeClr val="bg1">
                  <a:lumMod val="50000"/>
                </a:schemeClr>
              </a:solidFill>
              <a:latin typeface="微软雅黑" panose="020B0503020204020204" pitchFamily="34" charset="-122"/>
              <a:ea typeface="微软雅黑" panose="020B0503020204020204" pitchFamily="34" charset="-122"/>
            </a:endParaRPr>
          </a:p>
          <a:p>
            <a:r>
              <a:rPr lang="en-US" altLang="zh-CN" sz="2000" b="1" dirty="0">
                <a:solidFill>
                  <a:schemeClr val="bg1">
                    <a:lumMod val="50000"/>
                  </a:schemeClr>
                </a:solidFill>
                <a:latin typeface="微软雅黑" panose="020B0503020204020204" pitchFamily="34" charset="-122"/>
                <a:ea typeface="微软雅黑" panose="020B0503020204020204" pitchFamily="34" charset="-122"/>
              </a:rPr>
              <a:t>https://www.zhihu.com/question/20462634</a:t>
            </a:r>
            <a:endParaRPr lang="zh-CN" altLang="en-US" sz="2000" b="1" dirty="0" smtClean="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695348" y="3335463"/>
            <a:ext cx="4801306" cy="1015659"/>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6000" b="1" dirty="0" smtClean="0">
                <a:solidFill>
                  <a:srgbClr val="005CA7"/>
                </a:solidFill>
              </a:rPr>
              <a:t>什么是研究生</a:t>
            </a:r>
            <a:endParaRPr lang="zh-CN" altLang="en-US" sz="6000" b="1" dirty="0">
              <a:solidFill>
                <a:srgbClr val="005CA7"/>
              </a:solidFill>
            </a:endParaRPr>
          </a:p>
        </p:txBody>
      </p:sp>
      <p:sp>
        <p:nvSpPr>
          <p:cNvPr id="18" name="矩形 17"/>
          <p:cNvSpPr/>
          <p:nvPr/>
        </p:nvSpPr>
        <p:spPr>
          <a:xfrm>
            <a:off x="4691648" y="4351122"/>
            <a:ext cx="2808710" cy="400105"/>
          </a:xfrm>
          <a:prstGeom prst="rect">
            <a:avLst/>
          </a:prstGeom>
        </p:spPr>
        <p:txBody>
          <a:bodyPr wrap="none" lIns="91436" tIns="45718" rIns="91436" bIns="45718">
            <a:spAutoFit/>
          </a:bodyPr>
          <a:lstStyle/>
          <a:p>
            <a:pPr algn="ct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What is Postgraduate</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8348134" y="3727786"/>
            <a:ext cx="3932766" cy="348914"/>
            <a:chOff x="743958" y="3475975"/>
            <a:chExt cx="753417" cy="0"/>
          </a:xfrm>
        </p:grpSpPr>
        <p:cxnSp>
          <p:nvCxnSpPr>
            <p:cNvPr id="21" name="直接连接符 20"/>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flipH="1">
            <a:off x="-114300" y="3721751"/>
            <a:ext cx="3890433" cy="329549"/>
            <a:chOff x="743958" y="3475975"/>
            <a:chExt cx="753417" cy="0"/>
          </a:xfrm>
        </p:grpSpPr>
        <p:cxnSp>
          <p:nvCxnSpPr>
            <p:cNvPr id="13" name="直接连接符 12"/>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5409724" y="1691483"/>
            <a:ext cx="1372552" cy="1243875"/>
            <a:chOff x="5500688" y="1608138"/>
            <a:chExt cx="508000" cy="460375"/>
          </a:xfrm>
        </p:grpSpPr>
        <p:sp>
          <p:nvSpPr>
            <p:cNvPr id="6" name="Freeform 5"/>
            <p:cNvSpPr>
              <a:spLocks noEditPoints="1"/>
            </p:cNvSpPr>
            <p:nvPr/>
          </p:nvSpPr>
          <p:spPr bwMode="auto">
            <a:xfrm>
              <a:off x="5500688" y="1608138"/>
              <a:ext cx="508000" cy="460375"/>
            </a:xfrm>
            <a:custGeom>
              <a:avLst/>
              <a:gdLst>
                <a:gd name="T0" fmla="*/ 115 w 133"/>
                <a:gd name="T1" fmla="*/ 36 h 120"/>
                <a:gd name="T2" fmla="*/ 67 w 133"/>
                <a:gd name="T3" fmla="*/ 1 h 120"/>
                <a:gd name="T4" fmla="*/ 47 w 133"/>
                <a:gd name="T5" fmla="*/ 2 h 120"/>
                <a:gd name="T6" fmla="*/ 4 w 133"/>
                <a:gd name="T7" fmla="*/ 39 h 120"/>
                <a:gd name="T8" fmla="*/ 24 w 133"/>
                <a:gd name="T9" fmla="*/ 108 h 120"/>
                <a:gd name="T10" fmla="*/ 60 w 133"/>
                <a:gd name="T11" fmla="*/ 120 h 120"/>
                <a:gd name="T12" fmla="*/ 93 w 133"/>
                <a:gd name="T13" fmla="*/ 110 h 120"/>
                <a:gd name="T14" fmla="*/ 42 w 133"/>
                <a:gd name="T15" fmla="*/ 9 h 120"/>
                <a:gd name="T16" fmla="*/ 38 w 133"/>
                <a:gd name="T17" fmla="*/ 14 h 120"/>
                <a:gd name="T18" fmla="*/ 33 w 133"/>
                <a:gd name="T19" fmla="*/ 16 h 120"/>
                <a:gd name="T20" fmla="*/ 33 w 133"/>
                <a:gd name="T21" fmla="*/ 24 h 120"/>
                <a:gd name="T22" fmla="*/ 9 w 133"/>
                <a:gd name="T23" fmla="*/ 36 h 120"/>
                <a:gd name="T24" fmla="*/ 25 w 133"/>
                <a:gd name="T25" fmla="*/ 48 h 120"/>
                <a:gd name="T26" fmla="*/ 4 w 133"/>
                <a:gd name="T27" fmla="*/ 63 h 120"/>
                <a:gd name="T28" fmla="*/ 25 w 133"/>
                <a:gd name="T29" fmla="*/ 76 h 120"/>
                <a:gd name="T30" fmla="*/ 28 w 133"/>
                <a:gd name="T31" fmla="*/ 106 h 120"/>
                <a:gd name="T32" fmla="*/ 32 w 133"/>
                <a:gd name="T33" fmla="*/ 96 h 120"/>
                <a:gd name="T34" fmla="*/ 35 w 133"/>
                <a:gd name="T35" fmla="*/ 104 h 120"/>
                <a:gd name="T36" fmla="*/ 38 w 133"/>
                <a:gd name="T37" fmla="*/ 107 h 120"/>
                <a:gd name="T38" fmla="*/ 42 w 133"/>
                <a:gd name="T39" fmla="*/ 112 h 120"/>
                <a:gd name="T40" fmla="*/ 48 w 133"/>
                <a:gd name="T41" fmla="*/ 114 h 120"/>
                <a:gd name="T42" fmla="*/ 42 w 133"/>
                <a:gd name="T43" fmla="*/ 107 h 120"/>
                <a:gd name="T44" fmla="*/ 51 w 133"/>
                <a:gd name="T45" fmla="*/ 100 h 120"/>
                <a:gd name="T46" fmla="*/ 38 w 133"/>
                <a:gd name="T47" fmla="*/ 101 h 120"/>
                <a:gd name="T48" fmla="*/ 32 w 133"/>
                <a:gd name="T49" fmla="*/ 87 h 120"/>
                <a:gd name="T50" fmla="*/ 29 w 133"/>
                <a:gd name="T51" fmla="*/ 76 h 120"/>
                <a:gd name="T52" fmla="*/ 58 w 133"/>
                <a:gd name="T53" fmla="*/ 63 h 120"/>
                <a:gd name="T54" fmla="*/ 28 w 133"/>
                <a:gd name="T55" fmla="*/ 49 h 120"/>
                <a:gd name="T56" fmla="*/ 58 w 133"/>
                <a:gd name="T57" fmla="*/ 36 h 120"/>
                <a:gd name="T58" fmla="*/ 36 w 133"/>
                <a:gd name="T59" fmla="*/ 25 h 120"/>
                <a:gd name="T60" fmla="*/ 47 w 133"/>
                <a:gd name="T61" fmla="*/ 21 h 120"/>
                <a:gd name="T62" fmla="*/ 58 w 133"/>
                <a:gd name="T63" fmla="*/ 19 h 120"/>
                <a:gd name="T64" fmla="*/ 44 w 133"/>
                <a:gd name="T65" fmla="*/ 17 h 120"/>
                <a:gd name="T66" fmla="*/ 44 w 133"/>
                <a:gd name="T67" fmla="*/ 11 h 120"/>
                <a:gd name="T68" fmla="*/ 48 w 133"/>
                <a:gd name="T69" fmla="*/ 7 h 120"/>
                <a:gd name="T70" fmla="*/ 92 w 133"/>
                <a:gd name="T71" fmla="*/ 36 h 120"/>
                <a:gd name="T72" fmla="*/ 86 w 133"/>
                <a:gd name="T73" fmla="*/ 23 h 120"/>
                <a:gd name="T74" fmla="*/ 87 w 133"/>
                <a:gd name="T75" fmla="*/ 16 h 120"/>
                <a:gd name="T76" fmla="*/ 80 w 133"/>
                <a:gd name="T77" fmla="*/ 12 h 120"/>
                <a:gd name="T78" fmla="*/ 76 w 133"/>
                <a:gd name="T79" fmla="*/ 6 h 120"/>
                <a:gd name="T80" fmla="*/ 75 w 133"/>
                <a:gd name="T81" fmla="*/ 12 h 120"/>
                <a:gd name="T82" fmla="*/ 74 w 133"/>
                <a:gd name="T83" fmla="*/ 17 h 120"/>
                <a:gd name="T84" fmla="*/ 62 w 133"/>
                <a:gd name="T85" fmla="*/ 19 h 120"/>
                <a:gd name="T86" fmla="*/ 71 w 133"/>
                <a:gd name="T87" fmla="*/ 21 h 120"/>
                <a:gd name="T88" fmla="*/ 82 w 133"/>
                <a:gd name="T89" fmla="*/ 23 h 120"/>
                <a:gd name="T90" fmla="*/ 88 w 133"/>
                <a:gd name="T91" fmla="*/ 36 h 120"/>
                <a:gd name="T92" fmla="*/ 62 w 133"/>
                <a:gd name="T93" fmla="*/ 60 h 120"/>
                <a:gd name="T94" fmla="*/ 84 w 133"/>
                <a:gd name="T95" fmla="*/ 93 h 120"/>
                <a:gd name="T96" fmla="*/ 76 w 133"/>
                <a:gd name="T97" fmla="*/ 101 h 120"/>
                <a:gd name="T98" fmla="*/ 62 w 133"/>
                <a:gd name="T99" fmla="*/ 100 h 120"/>
                <a:gd name="T100" fmla="*/ 72 w 133"/>
                <a:gd name="T101" fmla="*/ 113 h 120"/>
                <a:gd name="T102" fmla="*/ 70 w 133"/>
                <a:gd name="T103" fmla="*/ 104 h 120"/>
                <a:gd name="T104" fmla="*/ 76 w 133"/>
                <a:gd name="T105" fmla="*/ 107 h 120"/>
                <a:gd name="T106" fmla="*/ 79 w 133"/>
                <a:gd name="T107" fmla="*/ 109 h 120"/>
                <a:gd name="T108" fmla="*/ 90 w 133"/>
                <a:gd name="T109" fmla="*/ 106 h 120"/>
                <a:gd name="T110" fmla="*/ 84 w 133"/>
                <a:gd name="T111" fmla="*/ 100 h 120"/>
                <a:gd name="T112" fmla="*/ 110 w 133"/>
                <a:gd name="T113" fmla="*/ 82 h 120"/>
                <a:gd name="T114" fmla="*/ 79 w 133"/>
                <a:gd name="T115" fmla="*/ 85 h 120"/>
                <a:gd name="T116" fmla="*/ 112 w 133"/>
                <a:gd name="T117" fmla="*/ 60 h 120"/>
                <a:gd name="T118" fmla="*/ 93 w 133"/>
                <a:gd name="T119" fmla="*/ 3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120">
                  <a:moveTo>
                    <a:pt x="117" y="83"/>
                  </a:moveTo>
                  <a:cubicBezTo>
                    <a:pt x="116" y="83"/>
                    <a:pt x="116" y="82"/>
                    <a:pt x="116" y="82"/>
                  </a:cubicBezTo>
                  <a:cubicBezTo>
                    <a:pt x="118" y="76"/>
                    <a:pt x="120" y="70"/>
                    <a:pt x="120" y="63"/>
                  </a:cubicBezTo>
                  <a:cubicBezTo>
                    <a:pt x="120" y="63"/>
                    <a:pt x="120" y="63"/>
                    <a:pt x="120" y="63"/>
                  </a:cubicBezTo>
                  <a:cubicBezTo>
                    <a:pt x="120" y="61"/>
                    <a:pt x="120" y="61"/>
                    <a:pt x="120" y="61"/>
                  </a:cubicBezTo>
                  <a:cubicBezTo>
                    <a:pt x="120" y="61"/>
                    <a:pt x="120" y="60"/>
                    <a:pt x="120" y="60"/>
                  </a:cubicBezTo>
                  <a:cubicBezTo>
                    <a:pt x="120" y="53"/>
                    <a:pt x="119" y="46"/>
                    <a:pt x="116" y="39"/>
                  </a:cubicBezTo>
                  <a:cubicBezTo>
                    <a:pt x="116" y="39"/>
                    <a:pt x="116" y="39"/>
                    <a:pt x="116" y="39"/>
                  </a:cubicBezTo>
                  <a:cubicBezTo>
                    <a:pt x="115" y="37"/>
                    <a:pt x="115" y="37"/>
                    <a:pt x="115" y="37"/>
                  </a:cubicBezTo>
                  <a:cubicBezTo>
                    <a:pt x="115" y="36"/>
                    <a:pt x="115" y="36"/>
                    <a:pt x="115" y="36"/>
                  </a:cubicBezTo>
                  <a:cubicBezTo>
                    <a:pt x="115" y="36"/>
                    <a:pt x="115" y="36"/>
                    <a:pt x="115" y="36"/>
                  </a:cubicBezTo>
                  <a:cubicBezTo>
                    <a:pt x="111" y="26"/>
                    <a:pt x="104" y="18"/>
                    <a:pt x="96" y="12"/>
                  </a:cubicBezTo>
                  <a:cubicBezTo>
                    <a:pt x="96" y="12"/>
                    <a:pt x="96" y="12"/>
                    <a:pt x="96" y="12"/>
                  </a:cubicBezTo>
                  <a:cubicBezTo>
                    <a:pt x="93" y="10"/>
                    <a:pt x="93" y="10"/>
                    <a:pt x="93" y="10"/>
                  </a:cubicBezTo>
                  <a:cubicBezTo>
                    <a:pt x="93" y="10"/>
                    <a:pt x="93" y="10"/>
                    <a:pt x="93" y="10"/>
                  </a:cubicBezTo>
                  <a:cubicBezTo>
                    <a:pt x="92" y="10"/>
                    <a:pt x="92" y="10"/>
                    <a:pt x="92" y="10"/>
                  </a:cubicBezTo>
                  <a:cubicBezTo>
                    <a:pt x="86" y="6"/>
                    <a:pt x="79" y="3"/>
                    <a:pt x="72" y="1"/>
                  </a:cubicBezTo>
                  <a:cubicBezTo>
                    <a:pt x="72" y="1"/>
                    <a:pt x="72" y="1"/>
                    <a:pt x="72" y="1"/>
                  </a:cubicBezTo>
                  <a:cubicBezTo>
                    <a:pt x="71" y="1"/>
                    <a:pt x="71" y="1"/>
                    <a:pt x="71" y="1"/>
                  </a:cubicBezTo>
                  <a:cubicBezTo>
                    <a:pt x="71" y="1"/>
                    <a:pt x="71" y="1"/>
                    <a:pt x="71" y="1"/>
                  </a:cubicBezTo>
                  <a:cubicBezTo>
                    <a:pt x="67" y="0"/>
                    <a:pt x="67" y="0"/>
                    <a:pt x="67" y="0"/>
                  </a:cubicBezTo>
                  <a:cubicBezTo>
                    <a:pt x="67" y="1"/>
                    <a:pt x="67" y="1"/>
                    <a:pt x="67" y="1"/>
                  </a:cubicBezTo>
                  <a:cubicBezTo>
                    <a:pt x="65" y="0"/>
                    <a:pt x="64" y="0"/>
                    <a:pt x="62" y="0"/>
                  </a:cubicBezTo>
                  <a:cubicBezTo>
                    <a:pt x="62" y="0"/>
                    <a:pt x="62" y="0"/>
                    <a:pt x="62" y="0"/>
                  </a:cubicBezTo>
                  <a:cubicBezTo>
                    <a:pt x="60" y="0"/>
                    <a:pt x="60" y="0"/>
                    <a:pt x="60" y="0"/>
                  </a:cubicBezTo>
                  <a:cubicBezTo>
                    <a:pt x="58" y="0"/>
                    <a:pt x="58" y="0"/>
                    <a:pt x="58" y="0"/>
                  </a:cubicBezTo>
                  <a:cubicBezTo>
                    <a:pt x="58" y="0"/>
                    <a:pt x="58" y="0"/>
                    <a:pt x="58" y="0"/>
                  </a:cubicBezTo>
                  <a:cubicBezTo>
                    <a:pt x="57" y="0"/>
                    <a:pt x="55" y="0"/>
                    <a:pt x="53" y="1"/>
                  </a:cubicBezTo>
                  <a:cubicBezTo>
                    <a:pt x="53" y="0"/>
                    <a:pt x="53" y="0"/>
                    <a:pt x="53" y="0"/>
                  </a:cubicBezTo>
                  <a:cubicBezTo>
                    <a:pt x="48" y="1"/>
                    <a:pt x="48" y="1"/>
                    <a:pt x="48" y="1"/>
                  </a:cubicBezTo>
                  <a:cubicBezTo>
                    <a:pt x="48" y="1"/>
                    <a:pt x="48" y="1"/>
                    <a:pt x="48" y="1"/>
                  </a:cubicBezTo>
                  <a:cubicBezTo>
                    <a:pt x="47" y="2"/>
                    <a:pt x="47" y="2"/>
                    <a:pt x="47" y="2"/>
                  </a:cubicBezTo>
                  <a:cubicBezTo>
                    <a:pt x="47" y="2"/>
                    <a:pt x="47" y="2"/>
                    <a:pt x="47" y="2"/>
                  </a:cubicBezTo>
                  <a:cubicBezTo>
                    <a:pt x="40" y="3"/>
                    <a:pt x="34" y="6"/>
                    <a:pt x="28" y="10"/>
                  </a:cubicBezTo>
                  <a:cubicBezTo>
                    <a:pt x="28" y="10"/>
                    <a:pt x="28" y="10"/>
                    <a:pt x="28" y="10"/>
                  </a:cubicBezTo>
                  <a:cubicBezTo>
                    <a:pt x="27" y="10"/>
                    <a:pt x="27" y="10"/>
                    <a:pt x="27" y="10"/>
                  </a:cubicBezTo>
                  <a:cubicBezTo>
                    <a:pt x="27" y="10"/>
                    <a:pt x="27" y="10"/>
                    <a:pt x="27" y="10"/>
                  </a:cubicBezTo>
                  <a:cubicBezTo>
                    <a:pt x="24" y="12"/>
                    <a:pt x="24" y="12"/>
                    <a:pt x="24" y="12"/>
                  </a:cubicBezTo>
                  <a:cubicBezTo>
                    <a:pt x="24" y="12"/>
                    <a:pt x="24" y="12"/>
                    <a:pt x="24" y="12"/>
                  </a:cubicBezTo>
                  <a:cubicBezTo>
                    <a:pt x="16" y="18"/>
                    <a:pt x="10" y="26"/>
                    <a:pt x="5" y="36"/>
                  </a:cubicBezTo>
                  <a:cubicBezTo>
                    <a:pt x="5" y="36"/>
                    <a:pt x="5" y="36"/>
                    <a:pt x="5" y="36"/>
                  </a:cubicBezTo>
                  <a:cubicBezTo>
                    <a:pt x="5" y="37"/>
                    <a:pt x="5" y="37"/>
                    <a:pt x="5" y="37"/>
                  </a:cubicBezTo>
                  <a:cubicBezTo>
                    <a:pt x="4" y="39"/>
                    <a:pt x="4" y="39"/>
                    <a:pt x="4" y="39"/>
                  </a:cubicBezTo>
                  <a:cubicBezTo>
                    <a:pt x="4" y="39"/>
                    <a:pt x="4" y="39"/>
                    <a:pt x="4" y="39"/>
                  </a:cubicBezTo>
                  <a:cubicBezTo>
                    <a:pt x="2" y="46"/>
                    <a:pt x="0" y="53"/>
                    <a:pt x="0" y="60"/>
                  </a:cubicBezTo>
                  <a:cubicBezTo>
                    <a:pt x="0" y="60"/>
                    <a:pt x="0" y="61"/>
                    <a:pt x="0" y="61"/>
                  </a:cubicBezTo>
                  <a:cubicBezTo>
                    <a:pt x="0" y="63"/>
                    <a:pt x="0" y="63"/>
                    <a:pt x="0" y="63"/>
                  </a:cubicBezTo>
                  <a:cubicBezTo>
                    <a:pt x="0" y="63"/>
                    <a:pt x="0" y="63"/>
                    <a:pt x="0" y="63"/>
                  </a:cubicBezTo>
                  <a:cubicBezTo>
                    <a:pt x="1" y="70"/>
                    <a:pt x="2" y="77"/>
                    <a:pt x="5" y="83"/>
                  </a:cubicBezTo>
                  <a:cubicBezTo>
                    <a:pt x="5" y="83"/>
                    <a:pt x="5" y="83"/>
                    <a:pt x="5" y="83"/>
                  </a:cubicBezTo>
                  <a:cubicBezTo>
                    <a:pt x="6" y="85"/>
                    <a:pt x="6" y="85"/>
                    <a:pt x="6" y="85"/>
                  </a:cubicBezTo>
                  <a:cubicBezTo>
                    <a:pt x="6" y="86"/>
                    <a:pt x="6" y="86"/>
                    <a:pt x="6" y="86"/>
                  </a:cubicBezTo>
                  <a:cubicBezTo>
                    <a:pt x="6" y="86"/>
                    <a:pt x="6" y="86"/>
                    <a:pt x="6" y="86"/>
                  </a:cubicBezTo>
                  <a:cubicBezTo>
                    <a:pt x="11" y="95"/>
                    <a:pt x="17" y="102"/>
                    <a:pt x="24" y="108"/>
                  </a:cubicBezTo>
                  <a:cubicBezTo>
                    <a:pt x="24" y="108"/>
                    <a:pt x="24" y="108"/>
                    <a:pt x="24" y="108"/>
                  </a:cubicBezTo>
                  <a:cubicBezTo>
                    <a:pt x="27" y="110"/>
                    <a:pt x="27" y="110"/>
                    <a:pt x="27" y="110"/>
                  </a:cubicBezTo>
                  <a:cubicBezTo>
                    <a:pt x="27" y="110"/>
                    <a:pt x="27" y="110"/>
                    <a:pt x="27" y="110"/>
                  </a:cubicBezTo>
                  <a:cubicBezTo>
                    <a:pt x="27" y="110"/>
                    <a:pt x="27" y="110"/>
                    <a:pt x="27" y="110"/>
                  </a:cubicBezTo>
                  <a:cubicBezTo>
                    <a:pt x="33" y="114"/>
                    <a:pt x="40" y="117"/>
                    <a:pt x="47" y="119"/>
                  </a:cubicBezTo>
                  <a:cubicBezTo>
                    <a:pt x="47" y="119"/>
                    <a:pt x="47" y="119"/>
                    <a:pt x="47" y="119"/>
                  </a:cubicBezTo>
                  <a:cubicBezTo>
                    <a:pt x="48" y="119"/>
                    <a:pt x="48" y="119"/>
                    <a:pt x="48" y="119"/>
                  </a:cubicBezTo>
                  <a:cubicBezTo>
                    <a:pt x="53" y="120"/>
                    <a:pt x="53" y="120"/>
                    <a:pt x="53" y="120"/>
                  </a:cubicBezTo>
                  <a:cubicBezTo>
                    <a:pt x="53" y="120"/>
                    <a:pt x="53" y="120"/>
                    <a:pt x="53" y="120"/>
                  </a:cubicBezTo>
                  <a:cubicBezTo>
                    <a:pt x="55" y="120"/>
                    <a:pt x="57" y="120"/>
                    <a:pt x="58" y="120"/>
                  </a:cubicBezTo>
                  <a:cubicBezTo>
                    <a:pt x="58" y="120"/>
                    <a:pt x="58" y="120"/>
                    <a:pt x="58" y="120"/>
                  </a:cubicBezTo>
                  <a:cubicBezTo>
                    <a:pt x="60" y="120"/>
                    <a:pt x="60" y="120"/>
                    <a:pt x="60" y="120"/>
                  </a:cubicBezTo>
                  <a:cubicBezTo>
                    <a:pt x="62" y="120"/>
                    <a:pt x="62" y="120"/>
                    <a:pt x="62" y="120"/>
                  </a:cubicBezTo>
                  <a:cubicBezTo>
                    <a:pt x="62" y="120"/>
                    <a:pt x="62" y="120"/>
                    <a:pt x="62" y="120"/>
                  </a:cubicBezTo>
                  <a:cubicBezTo>
                    <a:pt x="63" y="120"/>
                    <a:pt x="65" y="120"/>
                    <a:pt x="66" y="120"/>
                  </a:cubicBezTo>
                  <a:cubicBezTo>
                    <a:pt x="66" y="120"/>
                    <a:pt x="66" y="120"/>
                    <a:pt x="66" y="120"/>
                  </a:cubicBezTo>
                  <a:cubicBezTo>
                    <a:pt x="71" y="119"/>
                    <a:pt x="71" y="119"/>
                    <a:pt x="71" y="119"/>
                  </a:cubicBezTo>
                  <a:cubicBezTo>
                    <a:pt x="71" y="119"/>
                    <a:pt x="71" y="119"/>
                    <a:pt x="71" y="119"/>
                  </a:cubicBezTo>
                  <a:cubicBezTo>
                    <a:pt x="71" y="119"/>
                    <a:pt x="71" y="119"/>
                    <a:pt x="71" y="119"/>
                  </a:cubicBezTo>
                  <a:cubicBezTo>
                    <a:pt x="79" y="117"/>
                    <a:pt x="86" y="115"/>
                    <a:pt x="92" y="110"/>
                  </a:cubicBezTo>
                  <a:cubicBezTo>
                    <a:pt x="92" y="111"/>
                    <a:pt x="92" y="111"/>
                    <a:pt x="92" y="111"/>
                  </a:cubicBezTo>
                  <a:cubicBezTo>
                    <a:pt x="93" y="110"/>
                    <a:pt x="93" y="110"/>
                    <a:pt x="93" y="110"/>
                  </a:cubicBezTo>
                  <a:cubicBezTo>
                    <a:pt x="93" y="110"/>
                    <a:pt x="93" y="110"/>
                    <a:pt x="93" y="110"/>
                  </a:cubicBezTo>
                  <a:cubicBezTo>
                    <a:pt x="96" y="108"/>
                    <a:pt x="96" y="108"/>
                    <a:pt x="96" y="108"/>
                  </a:cubicBezTo>
                  <a:cubicBezTo>
                    <a:pt x="96" y="108"/>
                    <a:pt x="96" y="108"/>
                    <a:pt x="96" y="108"/>
                  </a:cubicBezTo>
                  <a:cubicBezTo>
                    <a:pt x="101" y="104"/>
                    <a:pt x="106" y="99"/>
                    <a:pt x="110" y="94"/>
                  </a:cubicBezTo>
                  <a:cubicBezTo>
                    <a:pt x="122" y="107"/>
                    <a:pt x="122" y="107"/>
                    <a:pt x="122" y="107"/>
                  </a:cubicBezTo>
                  <a:cubicBezTo>
                    <a:pt x="124" y="109"/>
                    <a:pt x="128" y="109"/>
                    <a:pt x="131" y="106"/>
                  </a:cubicBezTo>
                  <a:cubicBezTo>
                    <a:pt x="133" y="104"/>
                    <a:pt x="133" y="100"/>
                    <a:pt x="131" y="98"/>
                  </a:cubicBezTo>
                  <a:lnTo>
                    <a:pt x="117" y="83"/>
                  </a:lnTo>
                  <a:close/>
                  <a:moveTo>
                    <a:pt x="44" y="6"/>
                  </a:moveTo>
                  <a:cubicBezTo>
                    <a:pt x="43" y="7"/>
                    <a:pt x="43" y="7"/>
                    <a:pt x="42" y="8"/>
                  </a:cubicBezTo>
                  <a:cubicBezTo>
                    <a:pt x="42" y="8"/>
                    <a:pt x="42" y="8"/>
                    <a:pt x="42" y="8"/>
                  </a:cubicBezTo>
                  <a:cubicBezTo>
                    <a:pt x="42" y="8"/>
                    <a:pt x="42" y="8"/>
                    <a:pt x="42" y="9"/>
                  </a:cubicBezTo>
                  <a:cubicBezTo>
                    <a:pt x="42" y="9"/>
                    <a:pt x="42" y="9"/>
                    <a:pt x="41" y="9"/>
                  </a:cubicBezTo>
                  <a:cubicBezTo>
                    <a:pt x="41" y="9"/>
                    <a:pt x="41" y="9"/>
                    <a:pt x="41" y="10"/>
                  </a:cubicBezTo>
                  <a:cubicBezTo>
                    <a:pt x="41" y="10"/>
                    <a:pt x="41" y="10"/>
                    <a:pt x="41" y="10"/>
                  </a:cubicBezTo>
                  <a:cubicBezTo>
                    <a:pt x="40" y="10"/>
                    <a:pt x="40" y="11"/>
                    <a:pt x="40" y="11"/>
                  </a:cubicBezTo>
                  <a:cubicBezTo>
                    <a:pt x="40" y="11"/>
                    <a:pt x="40" y="11"/>
                    <a:pt x="40" y="11"/>
                  </a:cubicBezTo>
                  <a:cubicBezTo>
                    <a:pt x="40" y="12"/>
                    <a:pt x="40" y="12"/>
                    <a:pt x="39" y="12"/>
                  </a:cubicBezTo>
                  <a:cubicBezTo>
                    <a:pt x="39" y="12"/>
                    <a:pt x="39" y="12"/>
                    <a:pt x="39" y="13"/>
                  </a:cubicBezTo>
                  <a:cubicBezTo>
                    <a:pt x="39" y="13"/>
                    <a:pt x="39" y="13"/>
                    <a:pt x="39" y="13"/>
                  </a:cubicBezTo>
                  <a:cubicBezTo>
                    <a:pt x="38" y="13"/>
                    <a:pt x="38" y="14"/>
                    <a:pt x="38" y="14"/>
                  </a:cubicBezTo>
                  <a:cubicBezTo>
                    <a:pt x="38" y="14"/>
                    <a:pt x="38" y="14"/>
                    <a:pt x="38" y="14"/>
                  </a:cubicBezTo>
                  <a:cubicBezTo>
                    <a:pt x="38" y="14"/>
                    <a:pt x="38" y="14"/>
                    <a:pt x="38" y="14"/>
                  </a:cubicBezTo>
                  <a:cubicBezTo>
                    <a:pt x="37" y="14"/>
                    <a:pt x="37" y="14"/>
                    <a:pt x="37" y="14"/>
                  </a:cubicBezTo>
                  <a:cubicBezTo>
                    <a:pt x="37" y="14"/>
                    <a:pt x="37" y="14"/>
                    <a:pt x="36" y="14"/>
                  </a:cubicBezTo>
                  <a:cubicBezTo>
                    <a:pt x="36" y="14"/>
                    <a:pt x="35" y="13"/>
                    <a:pt x="34" y="13"/>
                  </a:cubicBezTo>
                  <a:cubicBezTo>
                    <a:pt x="34" y="13"/>
                    <a:pt x="34" y="13"/>
                    <a:pt x="34" y="13"/>
                  </a:cubicBezTo>
                  <a:cubicBezTo>
                    <a:pt x="33" y="12"/>
                    <a:pt x="32" y="12"/>
                    <a:pt x="31" y="12"/>
                  </a:cubicBezTo>
                  <a:cubicBezTo>
                    <a:pt x="35" y="9"/>
                    <a:pt x="39" y="7"/>
                    <a:pt x="44" y="6"/>
                  </a:cubicBezTo>
                  <a:close/>
                  <a:moveTo>
                    <a:pt x="28" y="14"/>
                  </a:moveTo>
                  <a:cubicBezTo>
                    <a:pt x="28" y="14"/>
                    <a:pt x="29" y="14"/>
                    <a:pt x="29" y="15"/>
                  </a:cubicBezTo>
                  <a:cubicBezTo>
                    <a:pt x="30" y="15"/>
                    <a:pt x="30" y="15"/>
                    <a:pt x="30" y="15"/>
                  </a:cubicBezTo>
                  <a:cubicBezTo>
                    <a:pt x="31" y="15"/>
                    <a:pt x="31" y="16"/>
                    <a:pt x="32" y="16"/>
                  </a:cubicBezTo>
                  <a:cubicBezTo>
                    <a:pt x="33" y="16"/>
                    <a:pt x="33" y="16"/>
                    <a:pt x="33" y="16"/>
                  </a:cubicBezTo>
                  <a:cubicBezTo>
                    <a:pt x="34" y="16"/>
                    <a:pt x="34" y="17"/>
                    <a:pt x="35" y="17"/>
                  </a:cubicBezTo>
                  <a:cubicBezTo>
                    <a:pt x="35" y="17"/>
                    <a:pt x="35" y="17"/>
                    <a:pt x="36" y="17"/>
                  </a:cubicBezTo>
                  <a:cubicBezTo>
                    <a:pt x="36" y="17"/>
                    <a:pt x="36" y="17"/>
                    <a:pt x="36" y="17"/>
                  </a:cubicBezTo>
                  <a:cubicBezTo>
                    <a:pt x="36" y="17"/>
                    <a:pt x="36" y="17"/>
                    <a:pt x="36" y="17"/>
                  </a:cubicBezTo>
                  <a:cubicBezTo>
                    <a:pt x="36" y="17"/>
                    <a:pt x="36" y="17"/>
                    <a:pt x="36" y="17"/>
                  </a:cubicBezTo>
                  <a:cubicBezTo>
                    <a:pt x="36" y="18"/>
                    <a:pt x="36" y="18"/>
                    <a:pt x="36" y="18"/>
                  </a:cubicBezTo>
                  <a:cubicBezTo>
                    <a:pt x="36" y="18"/>
                    <a:pt x="35" y="19"/>
                    <a:pt x="35" y="19"/>
                  </a:cubicBezTo>
                  <a:cubicBezTo>
                    <a:pt x="35" y="19"/>
                    <a:pt x="35" y="20"/>
                    <a:pt x="34" y="20"/>
                  </a:cubicBezTo>
                  <a:cubicBezTo>
                    <a:pt x="34" y="21"/>
                    <a:pt x="34" y="21"/>
                    <a:pt x="34" y="21"/>
                  </a:cubicBezTo>
                  <a:cubicBezTo>
                    <a:pt x="34" y="22"/>
                    <a:pt x="33" y="22"/>
                    <a:pt x="33" y="23"/>
                  </a:cubicBezTo>
                  <a:cubicBezTo>
                    <a:pt x="33" y="23"/>
                    <a:pt x="33" y="23"/>
                    <a:pt x="33" y="24"/>
                  </a:cubicBezTo>
                  <a:cubicBezTo>
                    <a:pt x="32" y="24"/>
                    <a:pt x="32" y="25"/>
                    <a:pt x="32" y="26"/>
                  </a:cubicBezTo>
                  <a:cubicBezTo>
                    <a:pt x="32" y="26"/>
                    <a:pt x="32" y="26"/>
                    <a:pt x="31" y="26"/>
                  </a:cubicBezTo>
                  <a:cubicBezTo>
                    <a:pt x="31" y="27"/>
                    <a:pt x="31" y="28"/>
                    <a:pt x="30" y="29"/>
                  </a:cubicBezTo>
                  <a:cubicBezTo>
                    <a:pt x="30" y="29"/>
                    <a:pt x="30" y="29"/>
                    <a:pt x="30" y="29"/>
                  </a:cubicBezTo>
                  <a:cubicBezTo>
                    <a:pt x="30" y="30"/>
                    <a:pt x="30" y="30"/>
                    <a:pt x="29" y="31"/>
                  </a:cubicBezTo>
                  <a:cubicBezTo>
                    <a:pt x="29" y="32"/>
                    <a:pt x="29" y="32"/>
                    <a:pt x="29" y="32"/>
                  </a:cubicBezTo>
                  <a:cubicBezTo>
                    <a:pt x="29" y="33"/>
                    <a:pt x="29" y="33"/>
                    <a:pt x="28" y="34"/>
                  </a:cubicBezTo>
                  <a:cubicBezTo>
                    <a:pt x="28" y="34"/>
                    <a:pt x="28" y="34"/>
                    <a:pt x="28" y="35"/>
                  </a:cubicBezTo>
                  <a:cubicBezTo>
                    <a:pt x="28" y="35"/>
                    <a:pt x="28" y="35"/>
                    <a:pt x="28" y="36"/>
                  </a:cubicBezTo>
                  <a:cubicBezTo>
                    <a:pt x="28" y="36"/>
                    <a:pt x="28" y="36"/>
                    <a:pt x="28" y="36"/>
                  </a:cubicBezTo>
                  <a:cubicBezTo>
                    <a:pt x="9" y="36"/>
                    <a:pt x="9" y="36"/>
                    <a:pt x="9" y="36"/>
                  </a:cubicBezTo>
                  <a:cubicBezTo>
                    <a:pt x="13" y="27"/>
                    <a:pt x="20" y="19"/>
                    <a:pt x="28" y="14"/>
                  </a:cubicBezTo>
                  <a:close/>
                  <a:moveTo>
                    <a:pt x="8" y="39"/>
                  </a:moveTo>
                  <a:cubicBezTo>
                    <a:pt x="27" y="39"/>
                    <a:pt x="27" y="39"/>
                    <a:pt x="27" y="39"/>
                  </a:cubicBezTo>
                  <a:cubicBezTo>
                    <a:pt x="27" y="39"/>
                    <a:pt x="27" y="39"/>
                    <a:pt x="27" y="39"/>
                  </a:cubicBezTo>
                  <a:cubicBezTo>
                    <a:pt x="27" y="39"/>
                    <a:pt x="27" y="39"/>
                    <a:pt x="27" y="39"/>
                  </a:cubicBezTo>
                  <a:cubicBezTo>
                    <a:pt x="26" y="40"/>
                    <a:pt x="26" y="40"/>
                    <a:pt x="26" y="41"/>
                  </a:cubicBezTo>
                  <a:cubicBezTo>
                    <a:pt x="26" y="41"/>
                    <a:pt x="26" y="42"/>
                    <a:pt x="26" y="42"/>
                  </a:cubicBezTo>
                  <a:cubicBezTo>
                    <a:pt x="26" y="43"/>
                    <a:pt x="26" y="43"/>
                    <a:pt x="26" y="43"/>
                  </a:cubicBezTo>
                  <a:cubicBezTo>
                    <a:pt x="25" y="44"/>
                    <a:pt x="25" y="45"/>
                    <a:pt x="25" y="45"/>
                  </a:cubicBezTo>
                  <a:cubicBezTo>
                    <a:pt x="25" y="46"/>
                    <a:pt x="25" y="46"/>
                    <a:pt x="25" y="46"/>
                  </a:cubicBezTo>
                  <a:cubicBezTo>
                    <a:pt x="25" y="47"/>
                    <a:pt x="25" y="48"/>
                    <a:pt x="25" y="48"/>
                  </a:cubicBezTo>
                  <a:cubicBezTo>
                    <a:pt x="25" y="48"/>
                    <a:pt x="25" y="49"/>
                    <a:pt x="24" y="49"/>
                  </a:cubicBezTo>
                  <a:cubicBezTo>
                    <a:pt x="24" y="50"/>
                    <a:pt x="24" y="50"/>
                    <a:pt x="24" y="51"/>
                  </a:cubicBezTo>
                  <a:cubicBezTo>
                    <a:pt x="24" y="51"/>
                    <a:pt x="24" y="52"/>
                    <a:pt x="24" y="52"/>
                  </a:cubicBezTo>
                  <a:cubicBezTo>
                    <a:pt x="24" y="53"/>
                    <a:pt x="24" y="54"/>
                    <a:pt x="24" y="55"/>
                  </a:cubicBezTo>
                  <a:cubicBezTo>
                    <a:pt x="24" y="55"/>
                    <a:pt x="24" y="55"/>
                    <a:pt x="24" y="56"/>
                  </a:cubicBezTo>
                  <a:cubicBezTo>
                    <a:pt x="24" y="56"/>
                    <a:pt x="24" y="57"/>
                    <a:pt x="24" y="58"/>
                  </a:cubicBezTo>
                  <a:cubicBezTo>
                    <a:pt x="24" y="58"/>
                    <a:pt x="24" y="58"/>
                    <a:pt x="24" y="59"/>
                  </a:cubicBezTo>
                  <a:cubicBezTo>
                    <a:pt x="24" y="59"/>
                    <a:pt x="24" y="60"/>
                    <a:pt x="24" y="60"/>
                  </a:cubicBezTo>
                  <a:cubicBezTo>
                    <a:pt x="4" y="60"/>
                    <a:pt x="4" y="60"/>
                    <a:pt x="4" y="60"/>
                  </a:cubicBezTo>
                  <a:cubicBezTo>
                    <a:pt x="4" y="53"/>
                    <a:pt x="5" y="46"/>
                    <a:pt x="8" y="39"/>
                  </a:cubicBezTo>
                  <a:close/>
                  <a:moveTo>
                    <a:pt x="4" y="63"/>
                  </a:moveTo>
                  <a:cubicBezTo>
                    <a:pt x="24" y="63"/>
                    <a:pt x="24" y="63"/>
                    <a:pt x="24" y="63"/>
                  </a:cubicBezTo>
                  <a:cubicBezTo>
                    <a:pt x="24" y="63"/>
                    <a:pt x="24" y="63"/>
                    <a:pt x="24" y="63"/>
                  </a:cubicBezTo>
                  <a:cubicBezTo>
                    <a:pt x="24" y="64"/>
                    <a:pt x="24" y="64"/>
                    <a:pt x="24" y="64"/>
                  </a:cubicBezTo>
                  <a:cubicBezTo>
                    <a:pt x="24" y="65"/>
                    <a:pt x="24" y="65"/>
                    <a:pt x="24" y="65"/>
                  </a:cubicBezTo>
                  <a:cubicBezTo>
                    <a:pt x="24" y="66"/>
                    <a:pt x="24" y="66"/>
                    <a:pt x="24" y="67"/>
                  </a:cubicBezTo>
                  <a:cubicBezTo>
                    <a:pt x="24" y="67"/>
                    <a:pt x="24" y="68"/>
                    <a:pt x="24" y="68"/>
                  </a:cubicBezTo>
                  <a:cubicBezTo>
                    <a:pt x="24" y="69"/>
                    <a:pt x="24" y="69"/>
                    <a:pt x="24" y="70"/>
                  </a:cubicBezTo>
                  <a:cubicBezTo>
                    <a:pt x="24" y="70"/>
                    <a:pt x="24" y="71"/>
                    <a:pt x="24" y="71"/>
                  </a:cubicBezTo>
                  <a:cubicBezTo>
                    <a:pt x="24" y="72"/>
                    <a:pt x="24" y="73"/>
                    <a:pt x="25" y="73"/>
                  </a:cubicBezTo>
                  <a:cubicBezTo>
                    <a:pt x="25" y="74"/>
                    <a:pt x="25" y="74"/>
                    <a:pt x="25" y="74"/>
                  </a:cubicBezTo>
                  <a:cubicBezTo>
                    <a:pt x="25" y="75"/>
                    <a:pt x="25" y="75"/>
                    <a:pt x="25" y="76"/>
                  </a:cubicBezTo>
                  <a:cubicBezTo>
                    <a:pt x="25" y="76"/>
                    <a:pt x="25" y="77"/>
                    <a:pt x="25" y="77"/>
                  </a:cubicBezTo>
                  <a:cubicBezTo>
                    <a:pt x="25" y="78"/>
                    <a:pt x="26" y="78"/>
                    <a:pt x="26" y="79"/>
                  </a:cubicBezTo>
                  <a:cubicBezTo>
                    <a:pt x="26" y="79"/>
                    <a:pt x="26" y="79"/>
                    <a:pt x="26" y="80"/>
                  </a:cubicBezTo>
                  <a:cubicBezTo>
                    <a:pt x="26" y="80"/>
                    <a:pt x="26" y="81"/>
                    <a:pt x="26" y="81"/>
                  </a:cubicBezTo>
                  <a:cubicBezTo>
                    <a:pt x="26" y="82"/>
                    <a:pt x="27" y="82"/>
                    <a:pt x="27" y="83"/>
                  </a:cubicBezTo>
                  <a:cubicBezTo>
                    <a:pt x="27" y="83"/>
                    <a:pt x="27" y="83"/>
                    <a:pt x="27" y="83"/>
                  </a:cubicBezTo>
                  <a:cubicBezTo>
                    <a:pt x="27" y="83"/>
                    <a:pt x="27" y="83"/>
                    <a:pt x="27" y="83"/>
                  </a:cubicBezTo>
                  <a:cubicBezTo>
                    <a:pt x="9" y="83"/>
                    <a:pt x="9" y="83"/>
                    <a:pt x="9" y="83"/>
                  </a:cubicBezTo>
                  <a:cubicBezTo>
                    <a:pt x="6" y="77"/>
                    <a:pt x="4" y="70"/>
                    <a:pt x="4" y="63"/>
                  </a:cubicBezTo>
                  <a:close/>
                  <a:moveTo>
                    <a:pt x="29" y="106"/>
                  </a:moveTo>
                  <a:cubicBezTo>
                    <a:pt x="29" y="106"/>
                    <a:pt x="28" y="106"/>
                    <a:pt x="28" y="106"/>
                  </a:cubicBezTo>
                  <a:cubicBezTo>
                    <a:pt x="20" y="101"/>
                    <a:pt x="14" y="94"/>
                    <a:pt x="10" y="86"/>
                  </a:cubicBezTo>
                  <a:cubicBezTo>
                    <a:pt x="28" y="86"/>
                    <a:pt x="28" y="86"/>
                    <a:pt x="28" y="86"/>
                  </a:cubicBezTo>
                  <a:cubicBezTo>
                    <a:pt x="28" y="86"/>
                    <a:pt x="28" y="86"/>
                    <a:pt x="28" y="86"/>
                  </a:cubicBezTo>
                  <a:cubicBezTo>
                    <a:pt x="28" y="87"/>
                    <a:pt x="28" y="87"/>
                    <a:pt x="28" y="87"/>
                  </a:cubicBezTo>
                  <a:cubicBezTo>
                    <a:pt x="28" y="87"/>
                    <a:pt x="28" y="88"/>
                    <a:pt x="28" y="88"/>
                  </a:cubicBezTo>
                  <a:cubicBezTo>
                    <a:pt x="29" y="89"/>
                    <a:pt x="29" y="89"/>
                    <a:pt x="29" y="90"/>
                  </a:cubicBezTo>
                  <a:cubicBezTo>
                    <a:pt x="29" y="90"/>
                    <a:pt x="29" y="90"/>
                    <a:pt x="29" y="90"/>
                  </a:cubicBezTo>
                  <a:cubicBezTo>
                    <a:pt x="30" y="91"/>
                    <a:pt x="30" y="92"/>
                    <a:pt x="30" y="93"/>
                  </a:cubicBezTo>
                  <a:cubicBezTo>
                    <a:pt x="30" y="93"/>
                    <a:pt x="30" y="93"/>
                    <a:pt x="30" y="93"/>
                  </a:cubicBezTo>
                  <a:cubicBezTo>
                    <a:pt x="31" y="94"/>
                    <a:pt x="31" y="94"/>
                    <a:pt x="31" y="95"/>
                  </a:cubicBezTo>
                  <a:cubicBezTo>
                    <a:pt x="32" y="95"/>
                    <a:pt x="32" y="96"/>
                    <a:pt x="32" y="96"/>
                  </a:cubicBezTo>
                  <a:cubicBezTo>
                    <a:pt x="32" y="96"/>
                    <a:pt x="32" y="97"/>
                    <a:pt x="33" y="98"/>
                  </a:cubicBezTo>
                  <a:cubicBezTo>
                    <a:pt x="33" y="98"/>
                    <a:pt x="33" y="98"/>
                    <a:pt x="33" y="98"/>
                  </a:cubicBezTo>
                  <a:cubicBezTo>
                    <a:pt x="33" y="99"/>
                    <a:pt x="34" y="99"/>
                    <a:pt x="34" y="100"/>
                  </a:cubicBezTo>
                  <a:cubicBezTo>
                    <a:pt x="34" y="100"/>
                    <a:pt x="34" y="100"/>
                    <a:pt x="34" y="101"/>
                  </a:cubicBezTo>
                  <a:cubicBezTo>
                    <a:pt x="35" y="101"/>
                    <a:pt x="35" y="102"/>
                    <a:pt x="35" y="102"/>
                  </a:cubicBezTo>
                  <a:cubicBezTo>
                    <a:pt x="35" y="103"/>
                    <a:pt x="35" y="103"/>
                    <a:pt x="36" y="103"/>
                  </a:cubicBezTo>
                  <a:cubicBezTo>
                    <a:pt x="36" y="103"/>
                    <a:pt x="36" y="103"/>
                    <a:pt x="36" y="103"/>
                  </a:cubicBezTo>
                  <a:cubicBezTo>
                    <a:pt x="36" y="103"/>
                    <a:pt x="36" y="103"/>
                    <a:pt x="36" y="103"/>
                  </a:cubicBezTo>
                  <a:cubicBezTo>
                    <a:pt x="36" y="103"/>
                    <a:pt x="36" y="103"/>
                    <a:pt x="36" y="103"/>
                  </a:cubicBezTo>
                  <a:cubicBezTo>
                    <a:pt x="36" y="103"/>
                    <a:pt x="36" y="103"/>
                    <a:pt x="35" y="103"/>
                  </a:cubicBezTo>
                  <a:cubicBezTo>
                    <a:pt x="35" y="104"/>
                    <a:pt x="35" y="104"/>
                    <a:pt x="35" y="104"/>
                  </a:cubicBezTo>
                  <a:cubicBezTo>
                    <a:pt x="34" y="104"/>
                    <a:pt x="33" y="104"/>
                    <a:pt x="33" y="104"/>
                  </a:cubicBezTo>
                  <a:cubicBezTo>
                    <a:pt x="33" y="104"/>
                    <a:pt x="32" y="104"/>
                    <a:pt x="32" y="105"/>
                  </a:cubicBezTo>
                  <a:cubicBezTo>
                    <a:pt x="31" y="105"/>
                    <a:pt x="30" y="105"/>
                    <a:pt x="30" y="106"/>
                  </a:cubicBezTo>
                  <a:cubicBezTo>
                    <a:pt x="30" y="106"/>
                    <a:pt x="30" y="106"/>
                    <a:pt x="29" y="106"/>
                  </a:cubicBezTo>
                  <a:close/>
                  <a:moveTo>
                    <a:pt x="31" y="109"/>
                  </a:moveTo>
                  <a:cubicBezTo>
                    <a:pt x="32" y="108"/>
                    <a:pt x="32" y="108"/>
                    <a:pt x="32" y="108"/>
                  </a:cubicBezTo>
                  <a:cubicBezTo>
                    <a:pt x="33" y="108"/>
                    <a:pt x="33" y="108"/>
                    <a:pt x="34" y="108"/>
                  </a:cubicBezTo>
                  <a:cubicBezTo>
                    <a:pt x="34" y="107"/>
                    <a:pt x="35" y="107"/>
                    <a:pt x="35" y="107"/>
                  </a:cubicBezTo>
                  <a:cubicBezTo>
                    <a:pt x="36" y="107"/>
                    <a:pt x="36" y="107"/>
                    <a:pt x="37" y="107"/>
                  </a:cubicBezTo>
                  <a:cubicBezTo>
                    <a:pt x="37" y="106"/>
                    <a:pt x="37" y="106"/>
                    <a:pt x="38" y="106"/>
                  </a:cubicBezTo>
                  <a:cubicBezTo>
                    <a:pt x="38" y="107"/>
                    <a:pt x="38" y="107"/>
                    <a:pt x="38" y="107"/>
                  </a:cubicBezTo>
                  <a:cubicBezTo>
                    <a:pt x="38" y="107"/>
                    <a:pt x="38" y="107"/>
                    <a:pt x="38" y="107"/>
                  </a:cubicBezTo>
                  <a:cubicBezTo>
                    <a:pt x="39" y="108"/>
                    <a:pt x="39" y="108"/>
                    <a:pt x="39" y="108"/>
                  </a:cubicBezTo>
                  <a:cubicBezTo>
                    <a:pt x="39" y="108"/>
                    <a:pt x="39" y="108"/>
                    <a:pt x="39" y="109"/>
                  </a:cubicBezTo>
                  <a:cubicBezTo>
                    <a:pt x="39" y="109"/>
                    <a:pt x="39" y="109"/>
                    <a:pt x="40" y="109"/>
                  </a:cubicBezTo>
                  <a:cubicBezTo>
                    <a:pt x="40" y="109"/>
                    <a:pt x="40" y="109"/>
                    <a:pt x="40" y="110"/>
                  </a:cubicBezTo>
                  <a:cubicBezTo>
                    <a:pt x="40" y="110"/>
                    <a:pt x="40" y="110"/>
                    <a:pt x="40" y="110"/>
                  </a:cubicBezTo>
                  <a:cubicBezTo>
                    <a:pt x="40" y="110"/>
                    <a:pt x="41" y="110"/>
                    <a:pt x="41" y="111"/>
                  </a:cubicBezTo>
                  <a:cubicBezTo>
                    <a:pt x="41" y="111"/>
                    <a:pt x="41" y="111"/>
                    <a:pt x="41" y="111"/>
                  </a:cubicBezTo>
                  <a:cubicBezTo>
                    <a:pt x="41" y="111"/>
                    <a:pt x="41" y="111"/>
                    <a:pt x="41" y="112"/>
                  </a:cubicBezTo>
                  <a:cubicBezTo>
                    <a:pt x="41" y="112"/>
                    <a:pt x="42" y="112"/>
                    <a:pt x="42" y="112"/>
                  </a:cubicBezTo>
                  <a:cubicBezTo>
                    <a:pt x="42" y="112"/>
                    <a:pt x="42" y="112"/>
                    <a:pt x="42" y="112"/>
                  </a:cubicBezTo>
                  <a:cubicBezTo>
                    <a:pt x="42" y="113"/>
                    <a:pt x="42" y="113"/>
                    <a:pt x="42" y="113"/>
                  </a:cubicBezTo>
                  <a:cubicBezTo>
                    <a:pt x="42" y="113"/>
                    <a:pt x="43" y="113"/>
                    <a:pt x="43" y="113"/>
                  </a:cubicBezTo>
                  <a:cubicBezTo>
                    <a:pt x="43" y="113"/>
                    <a:pt x="43" y="114"/>
                    <a:pt x="43" y="114"/>
                  </a:cubicBezTo>
                  <a:cubicBezTo>
                    <a:pt x="43" y="114"/>
                    <a:pt x="43" y="114"/>
                    <a:pt x="43" y="114"/>
                  </a:cubicBezTo>
                  <a:cubicBezTo>
                    <a:pt x="39" y="113"/>
                    <a:pt x="35" y="111"/>
                    <a:pt x="31" y="109"/>
                  </a:cubicBezTo>
                  <a:close/>
                  <a:moveTo>
                    <a:pt x="58" y="116"/>
                  </a:moveTo>
                  <a:cubicBezTo>
                    <a:pt x="55" y="116"/>
                    <a:pt x="52" y="116"/>
                    <a:pt x="49" y="115"/>
                  </a:cubicBezTo>
                  <a:cubicBezTo>
                    <a:pt x="49" y="115"/>
                    <a:pt x="49" y="115"/>
                    <a:pt x="49" y="115"/>
                  </a:cubicBezTo>
                  <a:cubicBezTo>
                    <a:pt x="49" y="115"/>
                    <a:pt x="49" y="115"/>
                    <a:pt x="48" y="115"/>
                  </a:cubicBezTo>
                  <a:cubicBezTo>
                    <a:pt x="48" y="115"/>
                    <a:pt x="48" y="115"/>
                    <a:pt x="48" y="115"/>
                  </a:cubicBezTo>
                  <a:cubicBezTo>
                    <a:pt x="48" y="114"/>
                    <a:pt x="48" y="114"/>
                    <a:pt x="48" y="114"/>
                  </a:cubicBezTo>
                  <a:cubicBezTo>
                    <a:pt x="48" y="114"/>
                    <a:pt x="47" y="114"/>
                    <a:pt x="47" y="114"/>
                  </a:cubicBezTo>
                  <a:cubicBezTo>
                    <a:pt x="47" y="113"/>
                    <a:pt x="47" y="113"/>
                    <a:pt x="47" y="113"/>
                  </a:cubicBezTo>
                  <a:cubicBezTo>
                    <a:pt x="47" y="113"/>
                    <a:pt x="47" y="113"/>
                    <a:pt x="47" y="113"/>
                  </a:cubicBezTo>
                  <a:cubicBezTo>
                    <a:pt x="46" y="112"/>
                    <a:pt x="46" y="112"/>
                    <a:pt x="46" y="112"/>
                  </a:cubicBezTo>
                  <a:cubicBezTo>
                    <a:pt x="46" y="112"/>
                    <a:pt x="46" y="111"/>
                    <a:pt x="46" y="111"/>
                  </a:cubicBezTo>
                  <a:cubicBezTo>
                    <a:pt x="45" y="111"/>
                    <a:pt x="45" y="111"/>
                    <a:pt x="45" y="110"/>
                  </a:cubicBezTo>
                  <a:cubicBezTo>
                    <a:pt x="45" y="110"/>
                    <a:pt x="45" y="110"/>
                    <a:pt x="44" y="110"/>
                  </a:cubicBezTo>
                  <a:cubicBezTo>
                    <a:pt x="44" y="110"/>
                    <a:pt x="44" y="109"/>
                    <a:pt x="44" y="109"/>
                  </a:cubicBezTo>
                  <a:cubicBezTo>
                    <a:pt x="44" y="109"/>
                    <a:pt x="44" y="109"/>
                    <a:pt x="43" y="109"/>
                  </a:cubicBezTo>
                  <a:cubicBezTo>
                    <a:pt x="43" y="108"/>
                    <a:pt x="43" y="108"/>
                    <a:pt x="43" y="107"/>
                  </a:cubicBezTo>
                  <a:cubicBezTo>
                    <a:pt x="42" y="107"/>
                    <a:pt x="42" y="107"/>
                    <a:pt x="42" y="107"/>
                  </a:cubicBezTo>
                  <a:cubicBezTo>
                    <a:pt x="42" y="106"/>
                    <a:pt x="42" y="106"/>
                    <a:pt x="41" y="106"/>
                  </a:cubicBezTo>
                  <a:cubicBezTo>
                    <a:pt x="41" y="105"/>
                    <a:pt x="41" y="105"/>
                    <a:pt x="41" y="105"/>
                  </a:cubicBezTo>
                  <a:cubicBezTo>
                    <a:pt x="47" y="104"/>
                    <a:pt x="53" y="103"/>
                    <a:pt x="58" y="103"/>
                  </a:cubicBezTo>
                  <a:lnTo>
                    <a:pt x="58" y="116"/>
                  </a:lnTo>
                  <a:close/>
                  <a:moveTo>
                    <a:pt x="58" y="100"/>
                  </a:moveTo>
                  <a:cubicBezTo>
                    <a:pt x="58" y="100"/>
                    <a:pt x="58" y="100"/>
                    <a:pt x="57" y="100"/>
                  </a:cubicBezTo>
                  <a:cubicBezTo>
                    <a:pt x="57" y="100"/>
                    <a:pt x="57" y="100"/>
                    <a:pt x="56" y="100"/>
                  </a:cubicBezTo>
                  <a:cubicBezTo>
                    <a:pt x="56" y="100"/>
                    <a:pt x="55" y="100"/>
                    <a:pt x="55" y="100"/>
                  </a:cubicBezTo>
                  <a:cubicBezTo>
                    <a:pt x="54" y="100"/>
                    <a:pt x="54" y="100"/>
                    <a:pt x="54" y="100"/>
                  </a:cubicBezTo>
                  <a:cubicBezTo>
                    <a:pt x="53" y="100"/>
                    <a:pt x="53" y="100"/>
                    <a:pt x="52" y="100"/>
                  </a:cubicBezTo>
                  <a:cubicBezTo>
                    <a:pt x="52" y="100"/>
                    <a:pt x="52" y="100"/>
                    <a:pt x="51" y="100"/>
                  </a:cubicBezTo>
                  <a:cubicBezTo>
                    <a:pt x="50" y="100"/>
                    <a:pt x="50" y="100"/>
                    <a:pt x="49" y="100"/>
                  </a:cubicBezTo>
                  <a:cubicBezTo>
                    <a:pt x="49" y="100"/>
                    <a:pt x="48" y="100"/>
                    <a:pt x="48" y="100"/>
                  </a:cubicBezTo>
                  <a:cubicBezTo>
                    <a:pt x="48" y="101"/>
                    <a:pt x="47" y="101"/>
                    <a:pt x="46" y="101"/>
                  </a:cubicBezTo>
                  <a:cubicBezTo>
                    <a:pt x="46" y="101"/>
                    <a:pt x="46" y="101"/>
                    <a:pt x="45" y="101"/>
                  </a:cubicBezTo>
                  <a:cubicBezTo>
                    <a:pt x="45" y="101"/>
                    <a:pt x="44" y="101"/>
                    <a:pt x="44" y="101"/>
                  </a:cubicBezTo>
                  <a:cubicBezTo>
                    <a:pt x="43" y="101"/>
                    <a:pt x="43" y="101"/>
                    <a:pt x="43" y="102"/>
                  </a:cubicBezTo>
                  <a:cubicBezTo>
                    <a:pt x="42" y="102"/>
                    <a:pt x="42" y="102"/>
                    <a:pt x="41" y="102"/>
                  </a:cubicBezTo>
                  <a:cubicBezTo>
                    <a:pt x="41" y="102"/>
                    <a:pt x="40" y="102"/>
                    <a:pt x="40" y="102"/>
                  </a:cubicBezTo>
                  <a:cubicBezTo>
                    <a:pt x="40" y="102"/>
                    <a:pt x="39" y="102"/>
                    <a:pt x="39" y="102"/>
                  </a:cubicBezTo>
                  <a:cubicBezTo>
                    <a:pt x="39" y="102"/>
                    <a:pt x="39" y="102"/>
                    <a:pt x="39" y="101"/>
                  </a:cubicBezTo>
                  <a:cubicBezTo>
                    <a:pt x="39" y="101"/>
                    <a:pt x="38" y="101"/>
                    <a:pt x="38" y="101"/>
                  </a:cubicBezTo>
                  <a:cubicBezTo>
                    <a:pt x="38" y="100"/>
                    <a:pt x="38" y="100"/>
                    <a:pt x="37" y="99"/>
                  </a:cubicBezTo>
                  <a:cubicBezTo>
                    <a:pt x="37" y="99"/>
                    <a:pt x="37" y="99"/>
                    <a:pt x="37" y="99"/>
                  </a:cubicBezTo>
                  <a:cubicBezTo>
                    <a:pt x="37" y="98"/>
                    <a:pt x="36" y="97"/>
                    <a:pt x="36" y="96"/>
                  </a:cubicBezTo>
                  <a:cubicBezTo>
                    <a:pt x="36" y="96"/>
                    <a:pt x="36" y="96"/>
                    <a:pt x="36" y="96"/>
                  </a:cubicBezTo>
                  <a:cubicBezTo>
                    <a:pt x="35" y="95"/>
                    <a:pt x="35" y="95"/>
                    <a:pt x="35" y="94"/>
                  </a:cubicBezTo>
                  <a:cubicBezTo>
                    <a:pt x="35" y="94"/>
                    <a:pt x="35" y="94"/>
                    <a:pt x="34" y="93"/>
                  </a:cubicBezTo>
                  <a:cubicBezTo>
                    <a:pt x="34" y="93"/>
                    <a:pt x="34" y="92"/>
                    <a:pt x="34" y="92"/>
                  </a:cubicBezTo>
                  <a:cubicBezTo>
                    <a:pt x="34" y="92"/>
                    <a:pt x="33" y="91"/>
                    <a:pt x="33" y="91"/>
                  </a:cubicBezTo>
                  <a:cubicBezTo>
                    <a:pt x="33" y="91"/>
                    <a:pt x="33" y="90"/>
                    <a:pt x="33" y="90"/>
                  </a:cubicBezTo>
                  <a:cubicBezTo>
                    <a:pt x="33" y="89"/>
                    <a:pt x="33" y="89"/>
                    <a:pt x="32" y="89"/>
                  </a:cubicBezTo>
                  <a:cubicBezTo>
                    <a:pt x="32" y="88"/>
                    <a:pt x="32" y="88"/>
                    <a:pt x="32" y="87"/>
                  </a:cubicBezTo>
                  <a:cubicBezTo>
                    <a:pt x="32" y="87"/>
                    <a:pt x="32" y="87"/>
                    <a:pt x="32" y="86"/>
                  </a:cubicBezTo>
                  <a:cubicBezTo>
                    <a:pt x="32" y="86"/>
                    <a:pt x="32" y="86"/>
                    <a:pt x="32" y="86"/>
                  </a:cubicBezTo>
                  <a:cubicBezTo>
                    <a:pt x="58" y="86"/>
                    <a:pt x="58" y="86"/>
                    <a:pt x="58" y="86"/>
                  </a:cubicBezTo>
                  <a:lnTo>
                    <a:pt x="58" y="100"/>
                  </a:lnTo>
                  <a:close/>
                  <a:moveTo>
                    <a:pt x="58" y="83"/>
                  </a:moveTo>
                  <a:cubicBezTo>
                    <a:pt x="30" y="83"/>
                    <a:pt x="30" y="83"/>
                    <a:pt x="30" y="83"/>
                  </a:cubicBezTo>
                  <a:cubicBezTo>
                    <a:pt x="30" y="82"/>
                    <a:pt x="30" y="82"/>
                    <a:pt x="30" y="82"/>
                  </a:cubicBezTo>
                  <a:cubicBezTo>
                    <a:pt x="30" y="82"/>
                    <a:pt x="30" y="81"/>
                    <a:pt x="30" y="81"/>
                  </a:cubicBezTo>
                  <a:cubicBezTo>
                    <a:pt x="30" y="80"/>
                    <a:pt x="29" y="80"/>
                    <a:pt x="29" y="79"/>
                  </a:cubicBezTo>
                  <a:cubicBezTo>
                    <a:pt x="29" y="79"/>
                    <a:pt x="29" y="79"/>
                    <a:pt x="29" y="78"/>
                  </a:cubicBezTo>
                  <a:cubicBezTo>
                    <a:pt x="29" y="78"/>
                    <a:pt x="29" y="77"/>
                    <a:pt x="29" y="76"/>
                  </a:cubicBezTo>
                  <a:cubicBezTo>
                    <a:pt x="29" y="76"/>
                    <a:pt x="29" y="76"/>
                    <a:pt x="29" y="76"/>
                  </a:cubicBezTo>
                  <a:cubicBezTo>
                    <a:pt x="28" y="75"/>
                    <a:pt x="28" y="74"/>
                    <a:pt x="28" y="73"/>
                  </a:cubicBezTo>
                  <a:cubicBezTo>
                    <a:pt x="28" y="73"/>
                    <a:pt x="28" y="73"/>
                    <a:pt x="28" y="72"/>
                  </a:cubicBezTo>
                  <a:cubicBezTo>
                    <a:pt x="28" y="72"/>
                    <a:pt x="28" y="71"/>
                    <a:pt x="28" y="70"/>
                  </a:cubicBezTo>
                  <a:cubicBezTo>
                    <a:pt x="28" y="70"/>
                    <a:pt x="28" y="70"/>
                    <a:pt x="28" y="69"/>
                  </a:cubicBezTo>
                  <a:cubicBezTo>
                    <a:pt x="28" y="69"/>
                    <a:pt x="27" y="68"/>
                    <a:pt x="27" y="68"/>
                  </a:cubicBezTo>
                  <a:cubicBezTo>
                    <a:pt x="27" y="67"/>
                    <a:pt x="27" y="67"/>
                    <a:pt x="27" y="67"/>
                  </a:cubicBezTo>
                  <a:cubicBezTo>
                    <a:pt x="27" y="66"/>
                    <a:pt x="27" y="66"/>
                    <a:pt x="27" y="65"/>
                  </a:cubicBezTo>
                  <a:cubicBezTo>
                    <a:pt x="27" y="65"/>
                    <a:pt x="27" y="64"/>
                    <a:pt x="27" y="64"/>
                  </a:cubicBezTo>
                  <a:cubicBezTo>
                    <a:pt x="27" y="64"/>
                    <a:pt x="27" y="64"/>
                    <a:pt x="27" y="63"/>
                  </a:cubicBezTo>
                  <a:cubicBezTo>
                    <a:pt x="58" y="63"/>
                    <a:pt x="58" y="63"/>
                    <a:pt x="58" y="63"/>
                  </a:cubicBezTo>
                  <a:lnTo>
                    <a:pt x="58" y="83"/>
                  </a:lnTo>
                  <a:close/>
                  <a:moveTo>
                    <a:pt x="58" y="60"/>
                  </a:moveTo>
                  <a:cubicBezTo>
                    <a:pt x="27" y="60"/>
                    <a:pt x="27" y="60"/>
                    <a:pt x="27" y="60"/>
                  </a:cubicBezTo>
                  <a:cubicBezTo>
                    <a:pt x="27" y="60"/>
                    <a:pt x="27" y="59"/>
                    <a:pt x="27" y="59"/>
                  </a:cubicBezTo>
                  <a:cubicBezTo>
                    <a:pt x="27" y="59"/>
                    <a:pt x="27" y="58"/>
                    <a:pt x="27" y="58"/>
                  </a:cubicBezTo>
                  <a:cubicBezTo>
                    <a:pt x="27" y="57"/>
                    <a:pt x="27" y="57"/>
                    <a:pt x="27" y="56"/>
                  </a:cubicBezTo>
                  <a:cubicBezTo>
                    <a:pt x="27" y="56"/>
                    <a:pt x="27" y="55"/>
                    <a:pt x="27" y="55"/>
                  </a:cubicBezTo>
                  <a:cubicBezTo>
                    <a:pt x="27" y="54"/>
                    <a:pt x="27" y="54"/>
                    <a:pt x="27" y="53"/>
                  </a:cubicBezTo>
                  <a:cubicBezTo>
                    <a:pt x="28" y="53"/>
                    <a:pt x="28" y="53"/>
                    <a:pt x="28" y="52"/>
                  </a:cubicBezTo>
                  <a:cubicBezTo>
                    <a:pt x="28" y="51"/>
                    <a:pt x="28" y="50"/>
                    <a:pt x="28" y="49"/>
                  </a:cubicBezTo>
                  <a:cubicBezTo>
                    <a:pt x="28" y="49"/>
                    <a:pt x="28" y="49"/>
                    <a:pt x="28" y="49"/>
                  </a:cubicBezTo>
                  <a:cubicBezTo>
                    <a:pt x="28" y="48"/>
                    <a:pt x="28" y="47"/>
                    <a:pt x="28" y="47"/>
                  </a:cubicBezTo>
                  <a:cubicBezTo>
                    <a:pt x="29" y="46"/>
                    <a:pt x="29" y="46"/>
                    <a:pt x="29" y="46"/>
                  </a:cubicBezTo>
                  <a:cubicBezTo>
                    <a:pt x="29" y="45"/>
                    <a:pt x="29" y="45"/>
                    <a:pt x="29" y="44"/>
                  </a:cubicBezTo>
                  <a:cubicBezTo>
                    <a:pt x="29" y="44"/>
                    <a:pt x="29" y="43"/>
                    <a:pt x="29" y="43"/>
                  </a:cubicBezTo>
                  <a:cubicBezTo>
                    <a:pt x="29" y="42"/>
                    <a:pt x="30" y="42"/>
                    <a:pt x="30" y="41"/>
                  </a:cubicBezTo>
                  <a:cubicBezTo>
                    <a:pt x="30" y="41"/>
                    <a:pt x="30" y="40"/>
                    <a:pt x="30" y="40"/>
                  </a:cubicBezTo>
                  <a:cubicBezTo>
                    <a:pt x="30" y="40"/>
                    <a:pt x="30" y="39"/>
                    <a:pt x="30" y="39"/>
                  </a:cubicBezTo>
                  <a:cubicBezTo>
                    <a:pt x="58" y="39"/>
                    <a:pt x="58" y="39"/>
                    <a:pt x="58" y="39"/>
                  </a:cubicBezTo>
                  <a:lnTo>
                    <a:pt x="58" y="60"/>
                  </a:lnTo>
                  <a:close/>
                  <a:moveTo>
                    <a:pt x="58" y="22"/>
                  </a:moveTo>
                  <a:cubicBezTo>
                    <a:pt x="58" y="36"/>
                    <a:pt x="58" y="36"/>
                    <a:pt x="58" y="36"/>
                  </a:cubicBezTo>
                  <a:cubicBezTo>
                    <a:pt x="31" y="36"/>
                    <a:pt x="31" y="36"/>
                    <a:pt x="31" y="36"/>
                  </a:cubicBezTo>
                  <a:cubicBezTo>
                    <a:pt x="31" y="36"/>
                    <a:pt x="31" y="35"/>
                    <a:pt x="31" y="35"/>
                  </a:cubicBezTo>
                  <a:cubicBezTo>
                    <a:pt x="32" y="35"/>
                    <a:pt x="32" y="35"/>
                    <a:pt x="32" y="35"/>
                  </a:cubicBezTo>
                  <a:cubicBezTo>
                    <a:pt x="32" y="34"/>
                    <a:pt x="32" y="34"/>
                    <a:pt x="32" y="33"/>
                  </a:cubicBezTo>
                  <a:cubicBezTo>
                    <a:pt x="32" y="33"/>
                    <a:pt x="33" y="32"/>
                    <a:pt x="33" y="32"/>
                  </a:cubicBezTo>
                  <a:cubicBezTo>
                    <a:pt x="33" y="32"/>
                    <a:pt x="33" y="31"/>
                    <a:pt x="33" y="31"/>
                  </a:cubicBezTo>
                  <a:cubicBezTo>
                    <a:pt x="33" y="30"/>
                    <a:pt x="34" y="30"/>
                    <a:pt x="34" y="30"/>
                  </a:cubicBezTo>
                  <a:cubicBezTo>
                    <a:pt x="34" y="29"/>
                    <a:pt x="34" y="29"/>
                    <a:pt x="34" y="28"/>
                  </a:cubicBezTo>
                  <a:cubicBezTo>
                    <a:pt x="35" y="28"/>
                    <a:pt x="35" y="28"/>
                    <a:pt x="35" y="27"/>
                  </a:cubicBezTo>
                  <a:cubicBezTo>
                    <a:pt x="35" y="27"/>
                    <a:pt x="35" y="26"/>
                    <a:pt x="36" y="25"/>
                  </a:cubicBezTo>
                  <a:cubicBezTo>
                    <a:pt x="36" y="25"/>
                    <a:pt x="36" y="25"/>
                    <a:pt x="36" y="25"/>
                  </a:cubicBezTo>
                  <a:cubicBezTo>
                    <a:pt x="36" y="24"/>
                    <a:pt x="37" y="23"/>
                    <a:pt x="37" y="23"/>
                  </a:cubicBezTo>
                  <a:cubicBezTo>
                    <a:pt x="37" y="22"/>
                    <a:pt x="37" y="22"/>
                    <a:pt x="37" y="22"/>
                  </a:cubicBezTo>
                  <a:cubicBezTo>
                    <a:pt x="38" y="21"/>
                    <a:pt x="38" y="21"/>
                    <a:pt x="38" y="20"/>
                  </a:cubicBezTo>
                  <a:cubicBezTo>
                    <a:pt x="39" y="20"/>
                    <a:pt x="39" y="20"/>
                    <a:pt x="39" y="20"/>
                  </a:cubicBezTo>
                  <a:cubicBezTo>
                    <a:pt x="39" y="19"/>
                    <a:pt x="39" y="19"/>
                    <a:pt x="39" y="19"/>
                  </a:cubicBezTo>
                  <a:cubicBezTo>
                    <a:pt x="40" y="19"/>
                    <a:pt x="40" y="19"/>
                    <a:pt x="40" y="19"/>
                  </a:cubicBezTo>
                  <a:cubicBezTo>
                    <a:pt x="40" y="19"/>
                    <a:pt x="41" y="19"/>
                    <a:pt x="41" y="19"/>
                  </a:cubicBezTo>
                  <a:cubicBezTo>
                    <a:pt x="42" y="19"/>
                    <a:pt x="42" y="20"/>
                    <a:pt x="43" y="20"/>
                  </a:cubicBezTo>
                  <a:cubicBezTo>
                    <a:pt x="43" y="20"/>
                    <a:pt x="44" y="20"/>
                    <a:pt x="44" y="20"/>
                  </a:cubicBezTo>
                  <a:cubicBezTo>
                    <a:pt x="45" y="20"/>
                    <a:pt x="45" y="20"/>
                    <a:pt x="46" y="21"/>
                  </a:cubicBezTo>
                  <a:cubicBezTo>
                    <a:pt x="46" y="21"/>
                    <a:pt x="46" y="21"/>
                    <a:pt x="47" y="21"/>
                  </a:cubicBezTo>
                  <a:cubicBezTo>
                    <a:pt x="47" y="21"/>
                    <a:pt x="48" y="21"/>
                    <a:pt x="49" y="21"/>
                  </a:cubicBezTo>
                  <a:cubicBezTo>
                    <a:pt x="49" y="21"/>
                    <a:pt x="49" y="21"/>
                    <a:pt x="49" y="21"/>
                  </a:cubicBezTo>
                  <a:cubicBezTo>
                    <a:pt x="50" y="21"/>
                    <a:pt x="51" y="22"/>
                    <a:pt x="52" y="22"/>
                  </a:cubicBezTo>
                  <a:cubicBezTo>
                    <a:pt x="52" y="22"/>
                    <a:pt x="52" y="22"/>
                    <a:pt x="52" y="22"/>
                  </a:cubicBezTo>
                  <a:cubicBezTo>
                    <a:pt x="53" y="22"/>
                    <a:pt x="54" y="22"/>
                    <a:pt x="54" y="22"/>
                  </a:cubicBezTo>
                  <a:cubicBezTo>
                    <a:pt x="55" y="22"/>
                    <a:pt x="55" y="22"/>
                    <a:pt x="55" y="22"/>
                  </a:cubicBezTo>
                  <a:cubicBezTo>
                    <a:pt x="56" y="22"/>
                    <a:pt x="56" y="22"/>
                    <a:pt x="57" y="22"/>
                  </a:cubicBezTo>
                  <a:cubicBezTo>
                    <a:pt x="57" y="22"/>
                    <a:pt x="57" y="22"/>
                    <a:pt x="58" y="22"/>
                  </a:cubicBezTo>
                  <a:cubicBezTo>
                    <a:pt x="58" y="22"/>
                    <a:pt x="58" y="22"/>
                    <a:pt x="58" y="22"/>
                  </a:cubicBezTo>
                  <a:close/>
                  <a:moveTo>
                    <a:pt x="58" y="19"/>
                  </a:moveTo>
                  <a:cubicBezTo>
                    <a:pt x="58" y="19"/>
                    <a:pt x="58" y="19"/>
                    <a:pt x="58" y="19"/>
                  </a:cubicBezTo>
                  <a:cubicBezTo>
                    <a:pt x="57" y="19"/>
                    <a:pt x="57" y="19"/>
                    <a:pt x="57" y="19"/>
                  </a:cubicBezTo>
                  <a:cubicBezTo>
                    <a:pt x="56" y="19"/>
                    <a:pt x="56" y="19"/>
                    <a:pt x="55" y="19"/>
                  </a:cubicBezTo>
                  <a:cubicBezTo>
                    <a:pt x="55" y="19"/>
                    <a:pt x="55" y="19"/>
                    <a:pt x="55" y="19"/>
                  </a:cubicBezTo>
                  <a:cubicBezTo>
                    <a:pt x="54" y="19"/>
                    <a:pt x="53" y="18"/>
                    <a:pt x="53" y="18"/>
                  </a:cubicBezTo>
                  <a:cubicBezTo>
                    <a:pt x="53" y="18"/>
                    <a:pt x="52" y="18"/>
                    <a:pt x="52" y="18"/>
                  </a:cubicBezTo>
                  <a:cubicBezTo>
                    <a:pt x="52" y="18"/>
                    <a:pt x="51" y="18"/>
                    <a:pt x="50" y="18"/>
                  </a:cubicBezTo>
                  <a:cubicBezTo>
                    <a:pt x="50" y="18"/>
                    <a:pt x="49" y="18"/>
                    <a:pt x="49" y="18"/>
                  </a:cubicBezTo>
                  <a:cubicBezTo>
                    <a:pt x="49" y="18"/>
                    <a:pt x="48" y="18"/>
                    <a:pt x="47" y="17"/>
                  </a:cubicBezTo>
                  <a:cubicBezTo>
                    <a:pt x="47" y="17"/>
                    <a:pt x="47" y="17"/>
                    <a:pt x="47" y="17"/>
                  </a:cubicBezTo>
                  <a:cubicBezTo>
                    <a:pt x="46" y="17"/>
                    <a:pt x="46" y="17"/>
                    <a:pt x="45" y="17"/>
                  </a:cubicBezTo>
                  <a:cubicBezTo>
                    <a:pt x="45" y="17"/>
                    <a:pt x="44" y="17"/>
                    <a:pt x="44" y="17"/>
                  </a:cubicBezTo>
                  <a:cubicBezTo>
                    <a:pt x="44" y="16"/>
                    <a:pt x="43" y="16"/>
                    <a:pt x="42" y="16"/>
                  </a:cubicBezTo>
                  <a:cubicBezTo>
                    <a:pt x="42" y="16"/>
                    <a:pt x="42" y="16"/>
                    <a:pt x="42" y="16"/>
                  </a:cubicBezTo>
                  <a:cubicBezTo>
                    <a:pt x="41" y="16"/>
                    <a:pt x="41" y="16"/>
                    <a:pt x="41" y="16"/>
                  </a:cubicBezTo>
                  <a:cubicBezTo>
                    <a:pt x="41" y="15"/>
                    <a:pt x="41" y="15"/>
                    <a:pt x="41" y="15"/>
                  </a:cubicBezTo>
                  <a:cubicBezTo>
                    <a:pt x="42" y="15"/>
                    <a:pt x="42" y="15"/>
                    <a:pt x="42" y="15"/>
                  </a:cubicBezTo>
                  <a:cubicBezTo>
                    <a:pt x="42" y="15"/>
                    <a:pt x="42" y="14"/>
                    <a:pt x="42" y="14"/>
                  </a:cubicBezTo>
                  <a:cubicBezTo>
                    <a:pt x="42" y="14"/>
                    <a:pt x="42" y="14"/>
                    <a:pt x="42" y="14"/>
                  </a:cubicBezTo>
                  <a:cubicBezTo>
                    <a:pt x="43" y="13"/>
                    <a:pt x="43" y="13"/>
                    <a:pt x="43" y="13"/>
                  </a:cubicBezTo>
                  <a:cubicBezTo>
                    <a:pt x="43" y="13"/>
                    <a:pt x="43" y="13"/>
                    <a:pt x="43" y="13"/>
                  </a:cubicBezTo>
                  <a:cubicBezTo>
                    <a:pt x="43" y="12"/>
                    <a:pt x="44" y="12"/>
                    <a:pt x="44" y="12"/>
                  </a:cubicBezTo>
                  <a:cubicBezTo>
                    <a:pt x="44" y="12"/>
                    <a:pt x="44" y="12"/>
                    <a:pt x="44" y="11"/>
                  </a:cubicBezTo>
                  <a:cubicBezTo>
                    <a:pt x="44" y="11"/>
                    <a:pt x="44" y="11"/>
                    <a:pt x="44" y="11"/>
                  </a:cubicBezTo>
                  <a:cubicBezTo>
                    <a:pt x="44" y="11"/>
                    <a:pt x="45" y="11"/>
                    <a:pt x="45" y="10"/>
                  </a:cubicBezTo>
                  <a:cubicBezTo>
                    <a:pt x="45" y="10"/>
                    <a:pt x="45" y="10"/>
                    <a:pt x="45" y="10"/>
                  </a:cubicBezTo>
                  <a:cubicBezTo>
                    <a:pt x="45" y="10"/>
                    <a:pt x="45" y="10"/>
                    <a:pt x="45" y="10"/>
                  </a:cubicBezTo>
                  <a:cubicBezTo>
                    <a:pt x="45" y="9"/>
                    <a:pt x="46" y="9"/>
                    <a:pt x="46" y="9"/>
                  </a:cubicBezTo>
                  <a:cubicBezTo>
                    <a:pt x="46" y="9"/>
                    <a:pt x="46" y="9"/>
                    <a:pt x="46" y="9"/>
                  </a:cubicBezTo>
                  <a:cubicBezTo>
                    <a:pt x="46" y="9"/>
                    <a:pt x="46" y="8"/>
                    <a:pt x="46" y="8"/>
                  </a:cubicBezTo>
                  <a:cubicBezTo>
                    <a:pt x="47" y="8"/>
                    <a:pt x="47" y="8"/>
                    <a:pt x="47" y="8"/>
                  </a:cubicBezTo>
                  <a:cubicBezTo>
                    <a:pt x="47" y="8"/>
                    <a:pt x="47" y="8"/>
                    <a:pt x="47" y="7"/>
                  </a:cubicBezTo>
                  <a:cubicBezTo>
                    <a:pt x="47" y="7"/>
                    <a:pt x="47" y="7"/>
                    <a:pt x="47" y="7"/>
                  </a:cubicBezTo>
                  <a:cubicBezTo>
                    <a:pt x="47" y="7"/>
                    <a:pt x="47" y="7"/>
                    <a:pt x="48" y="7"/>
                  </a:cubicBezTo>
                  <a:cubicBezTo>
                    <a:pt x="48" y="7"/>
                    <a:pt x="48" y="7"/>
                    <a:pt x="48" y="7"/>
                  </a:cubicBezTo>
                  <a:cubicBezTo>
                    <a:pt x="48" y="6"/>
                    <a:pt x="48" y="6"/>
                    <a:pt x="48" y="6"/>
                  </a:cubicBezTo>
                  <a:cubicBezTo>
                    <a:pt x="48" y="6"/>
                    <a:pt x="48" y="6"/>
                    <a:pt x="48" y="6"/>
                  </a:cubicBezTo>
                  <a:cubicBezTo>
                    <a:pt x="49" y="5"/>
                    <a:pt x="49" y="5"/>
                    <a:pt x="49" y="5"/>
                  </a:cubicBezTo>
                  <a:cubicBezTo>
                    <a:pt x="52" y="4"/>
                    <a:pt x="55" y="4"/>
                    <a:pt x="58" y="4"/>
                  </a:cubicBezTo>
                  <a:lnTo>
                    <a:pt x="58" y="19"/>
                  </a:lnTo>
                  <a:close/>
                  <a:moveTo>
                    <a:pt x="90" y="15"/>
                  </a:moveTo>
                  <a:cubicBezTo>
                    <a:pt x="91" y="14"/>
                    <a:pt x="91" y="14"/>
                    <a:pt x="92" y="14"/>
                  </a:cubicBezTo>
                  <a:cubicBezTo>
                    <a:pt x="92" y="14"/>
                    <a:pt x="92" y="14"/>
                    <a:pt x="92" y="14"/>
                  </a:cubicBezTo>
                  <a:cubicBezTo>
                    <a:pt x="100" y="19"/>
                    <a:pt x="107" y="27"/>
                    <a:pt x="111" y="36"/>
                  </a:cubicBezTo>
                  <a:cubicBezTo>
                    <a:pt x="92" y="36"/>
                    <a:pt x="92" y="36"/>
                    <a:pt x="92" y="36"/>
                  </a:cubicBezTo>
                  <a:cubicBezTo>
                    <a:pt x="92" y="36"/>
                    <a:pt x="92" y="36"/>
                    <a:pt x="92" y="36"/>
                  </a:cubicBezTo>
                  <a:cubicBezTo>
                    <a:pt x="92" y="35"/>
                    <a:pt x="92" y="35"/>
                    <a:pt x="92" y="35"/>
                  </a:cubicBezTo>
                  <a:cubicBezTo>
                    <a:pt x="92" y="34"/>
                    <a:pt x="92" y="34"/>
                    <a:pt x="91" y="34"/>
                  </a:cubicBezTo>
                  <a:cubicBezTo>
                    <a:pt x="91" y="33"/>
                    <a:pt x="91" y="33"/>
                    <a:pt x="91" y="32"/>
                  </a:cubicBezTo>
                  <a:cubicBezTo>
                    <a:pt x="91" y="32"/>
                    <a:pt x="90" y="32"/>
                    <a:pt x="90" y="31"/>
                  </a:cubicBezTo>
                  <a:cubicBezTo>
                    <a:pt x="90" y="31"/>
                    <a:pt x="90" y="30"/>
                    <a:pt x="90" y="30"/>
                  </a:cubicBezTo>
                  <a:cubicBezTo>
                    <a:pt x="89" y="29"/>
                    <a:pt x="89" y="29"/>
                    <a:pt x="89" y="28"/>
                  </a:cubicBezTo>
                  <a:cubicBezTo>
                    <a:pt x="89" y="28"/>
                    <a:pt x="88" y="27"/>
                    <a:pt x="88" y="27"/>
                  </a:cubicBezTo>
                  <a:cubicBezTo>
                    <a:pt x="88" y="26"/>
                    <a:pt x="88" y="26"/>
                    <a:pt x="88" y="25"/>
                  </a:cubicBezTo>
                  <a:cubicBezTo>
                    <a:pt x="87" y="25"/>
                    <a:pt x="87" y="25"/>
                    <a:pt x="87" y="24"/>
                  </a:cubicBezTo>
                  <a:cubicBezTo>
                    <a:pt x="87" y="24"/>
                    <a:pt x="86" y="23"/>
                    <a:pt x="86" y="23"/>
                  </a:cubicBezTo>
                  <a:cubicBezTo>
                    <a:pt x="86" y="22"/>
                    <a:pt x="86" y="22"/>
                    <a:pt x="86" y="22"/>
                  </a:cubicBezTo>
                  <a:cubicBezTo>
                    <a:pt x="85" y="21"/>
                    <a:pt x="85" y="21"/>
                    <a:pt x="85" y="20"/>
                  </a:cubicBezTo>
                  <a:cubicBezTo>
                    <a:pt x="85" y="20"/>
                    <a:pt x="84" y="20"/>
                    <a:pt x="84" y="19"/>
                  </a:cubicBezTo>
                  <a:cubicBezTo>
                    <a:pt x="84" y="19"/>
                    <a:pt x="84" y="18"/>
                    <a:pt x="83" y="18"/>
                  </a:cubicBezTo>
                  <a:cubicBezTo>
                    <a:pt x="83" y="18"/>
                    <a:pt x="83" y="18"/>
                    <a:pt x="83" y="18"/>
                  </a:cubicBezTo>
                  <a:cubicBezTo>
                    <a:pt x="83" y="18"/>
                    <a:pt x="83" y="18"/>
                    <a:pt x="83" y="18"/>
                  </a:cubicBezTo>
                  <a:cubicBezTo>
                    <a:pt x="83" y="18"/>
                    <a:pt x="83" y="18"/>
                    <a:pt x="83" y="18"/>
                  </a:cubicBezTo>
                  <a:cubicBezTo>
                    <a:pt x="83" y="18"/>
                    <a:pt x="84" y="17"/>
                    <a:pt x="84" y="17"/>
                  </a:cubicBezTo>
                  <a:cubicBezTo>
                    <a:pt x="84" y="17"/>
                    <a:pt x="84" y="17"/>
                    <a:pt x="85" y="17"/>
                  </a:cubicBezTo>
                  <a:cubicBezTo>
                    <a:pt x="85" y="17"/>
                    <a:pt x="86" y="17"/>
                    <a:pt x="87" y="16"/>
                  </a:cubicBezTo>
                  <a:cubicBezTo>
                    <a:pt x="87" y="16"/>
                    <a:pt x="87" y="16"/>
                    <a:pt x="87" y="16"/>
                  </a:cubicBezTo>
                  <a:cubicBezTo>
                    <a:pt x="88" y="16"/>
                    <a:pt x="89" y="15"/>
                    <a:pt x="90" y="15"/>
                  </a:cubicBezTo>
                  <a:cubicBezTo>
                    <a:pt x="90" y="15"/>
                    <a:pt x="90" y="15"/>
                    <a:pt x="90" y="15"/>
                  </a:cubicBezTo>
                  <a:close/>
                  <a:moveTo>
                    <a:pt x="89" y="11"/>
                  </a:moveTo>
                  <a:cubicBezTo>
                    <a:pt x="89" y="11"/>
                    <a:pt x="89" y="12"/>
                    <a:pt x="89" y="12"/>
                  </a:cubicBezTo>
                  <a:cubicBezTo>
                    <a:pt x="89" y="12"/>
                    <a:pt x="88" y="12"/>
                    <a:pt x="88" y="12"/>
                  </a:cubicBezTo>
                  <a:cubicBezTo>
                    <a:pt x="88" y="12"/>
                    <a:pt x="87" y="12"/>
                    <a:pt x="86" y="13"/>
                  </a:cubicBezTo>
                  <a:cubicBezTo>
                    <a:pt x="86" y="13"/>
                    <a:pt x="86" y="13"/>
                    <a:pt x="85" y="13"/>
                  </a:cubicBezTo>
                  <a:cubicBezTo>
                    <a:pt x="85" y="13"/>
                    <a:pt x="84" y="14"/>
                    <a:pt x="83" y="14"/>
                  </a:cubicBezTo>
                  <a:cubicBezTo>
                    <a:pt x="83" y="14"/>
                    <a:pt x="83" y="14"/>
                    <a:pt x="83" y="14"/>
                  </a:cubicBezTo>
                  <a:cubicBezTo>
                    <a:pt x="82" y="14"/>
                    <a:pt x="82" y="14"/>
                    <a:pt x="81" y="15"/>
                  </a:cubicBezTo>
                  <a:cubicBezTo>
                    <a:pt x="81" y="14"/>
                    <a:pt x="80" y="13"/>
                    <a:pt x="80" y="12"/>
                  </a:cubicBezTo>
                  <a:cubicBezTo>
                    <a:pt x="80" y="12"/>
                    <a:pt x="80" y="12"/>
                    <a:pt x="80" y="12"/>
                  </a:cubicBezTo>
                  <a:cubicBezTo>
                    <a:pt x="79" y="11"/>
                    <a:pt x="79" y="11"/>
                    <a:pt x="79" y="11"/>
                  </a:cubicBezTo>
                  <a:cubicBezTo>
                    <a:pt x="79" y="11"/>
                    <a:pt x="79" y="10"/>
                    <a:pt x="79" y="10"/>
                  </a:cubicBezTo>
                  <a:cubicBezTo>
                    <a:pt x="78" y="10"/>
                    <a:pt x="78" y="10"/>
                    <a:pt x="78" y="10"/>
                  </a:cubicBezTo>
                  <a:cubicBezTo>
                    <a:pt x="78" y="10"/>
                    <a:pt x="78" y="9"/>
                    <a:pt x="78" y="9"/>
                  </a:cubicBezTo>
                  <a:cubicBezTo>
                    <a:pt x="78" y="9"/>
                    <a:pt x="78" y="9"/>
                    <a:pt x="78" y="9"/>
                  </a:cubicBezTo>
                  <a:cubicBezTo>
                    <a:pt x="77" y="9"/>
                    <a:pt x="77" y="8"/>
                    <a:pt x="77" y="8"/>
                  </a:cubicBezTo>
                  <a:cubicBezTo>
                    <a:pt x="77" y="8"/>
                    <a:pt x="77" y="8"/>
                    <a:pt x="77" y="8"/>
                  </a:cubicBezTo>
                  <a:cubicBezTo>
                    <a:pt x="77" y="8"/>
                    <a:pt x="77" y="7"/>
                    <a:pt x="76" y="7"/>
                  </a:cubicBezTo>
                  <a:cubicBezTo>
                    <a:pt x="76" y="7"/>
                    <a:pt x="76" y="7"/>
                    <a:pt x="76" y="7"/>
                  </a:cubicBezTo>
                  <a:cubicBezTo>
                    <a:pt x="76" y="7"/>
                    <a:pt x="76" y="6"/>
                    <a:pt x="76" y="6"/>
                  </a:cubicBezTo>
                  <a:cubicBezTo>
                    <a:pt x="76" y="6"/>
                    <a:pt x="76" y="6"/>
                    <a:pt x="76" y="6"/>
                  </a:cubicBezTo>
                  <a:cubicBezTo>
                    <a:pt x="75" y="6"/>
                    <a:pt x="75" y="6"/>
                    <a:pt x="75" y="6"/>
                  </a:cubicBezTo>
                  <a:cubicBezTo>
                    <a:pt x="80" y="7"/>
                    <a:pt x="85" y="9"/>
                    <a:pt x="89" y="11"/>
                  </a:cubicBezTo>
                  <a:close/>
                  <a:moveTo>
                    <a:pt x="62" y="4"/>
                  </a:moveTo>
                  <a:cubicBezTo>
                    <a:pt x="65" y="4"/>
                    <a:pt x="67" y="4"/>
                    <a:pt x="70" y="5"/>
                  </a:cubicBezTo>
                  <a:cubicBezTo>
                    <a:pt x="71" y="6"/>
                    <a:pt x="72" y="7"/>
                    <a:pt x="74" y="10"/>
                  </a:cubicBezTo>
                  <a:cubicBezTo>
                    <a:pt x="74" y="10"/>
                    <a:pt x="74" y="10"/>
                    <a:pt x="74" y="10"/>
                  </a:cubicBezTo>
                  <a:cubicBezTo>
                    <a:pt x="74" y="10"/>
                    <a:pt x="74" y="10"/>
                    <a:pt x="75" y="11"/>
                  </a:cubicBezTo>
                  <a:cubicBezTo>
                    <a:pt x="75" y="11"/>
                    <a:pt x="75" y="11"/>
                    <a:pt x="75" y="11"/>
                  </a:cubicBezTo>
                  <a:cubicBezTo>
                    <a:pt x="75" y="11"/>
                    <a:pt x="75" y="11"/>
                    <a:pt x="75" y="12"/>
                  </a:cubicBezTo>
                  <a:cubicBezTo>
                    <a:pt x="75" y="12"/>
                    <a:pt x="75" y="12"/>
                    <a:pt x="75" y="12"/>
                  </a:cubicBezTo>
                  <a:cubicBezTo>
                    <a:pt x="76" y="12"/>
                    <a:pt x="76" y="12"/>
                    <a:pt x="76" y="13"/>
                  </a:cubicBezTo>
                  <a:cubicBezTo>
                    <a:pt x="76" y="13"/>
                    <a:pt x="76" y="13"/>
                    <a:pt x="76" y="13"/>
                  </a:cubicBezTo>
                  <a:cubicBezTo>
                    <a:pt x="76" y="13"/>
                    <a:pt x="77" y="14"/>
                    <a:pt x="77" y="14"/>
                  </a:cubicBezTo>
                  <a:cubicBezTo>
                    <a:pt x="77" y="14"/>
                    <a:pt x="77" y="14"/>
                    <a:pt x="77" y="14"/>
                  </a:cubicBezTo>
                  <a:cubicBezTo>
                    <a:pt x="77" y="15"/>
                    <a:pt x="77" y="15"/>
                    <a:pt x="77" y="15"/>
                  </a:cubicBezTo>
                  <a:cubicBezTo>
                    <a:pt x="78" y="15"/>
                    <a:pt x="78" y="15"/>
                    <a:pt x="78" y="15"/>
                  </a:cubicBezTo>
                  <a:cubicBezTo>
                    <a:pt x="78" y="16"/>
                    <a:pt x="78" y="16"/>
                    <a:pt x="78" y="16"/>
                  </a:cubicBezTo>
                  <a:cubicBezTo>
                    <a:pt x="78" y="16"/>
                    <a:pt x="78" y="16"/>
                    <a:pt x="78" y="16"/>
                  </a:cubicBezTo>
                  <a:cubicBezTo>
                    <a:pt x="77" y="16"/>
                    <a:pt x="77" y="16"/>
                    <a:pt x="77" y="16"/>
                  </a:cubicBezTo>
                  <a:cubicBezTo>
                    <a:pt x="76" y="16"/>
                    <a:pt x="76" y="16"/>
                    <a:pt x="75" y="17"/>
                  </a:cubicBezTo>
                  <a:cubicBezTo>
                    <a:pt x="75" y="17"/>
                    <a:pt x="75" y="17"/>
                    <a:pt x="74" y="17"/>
                  </a:cubicBezTo>
                  <a:cubicBezTo>
                    <a:pt x="74" y="17"/>
                    <a:pt x="73" y="17"/>
                    <a:pt x="73" y="17"/>
                  </a:cubicBezTo>
                  <a:cubicBezTo>
                    <a:pt x="73" y="17"/>
                    <a:pt x="72" y="17"/>
                    <a:pt x="72" y="17"/>
                  </a:cubicBezTo>
                  <a:cubicBezTo>
                    <a:pt x="71" y="18"/>
                    <a:pt x="71" y="18"/>
                    <a:pt x="70" y="18"/>
                  </a:cubicBezTo>
                  <a:cubicBezTo>
                    <a:pt x="70" y="18"/>
                    <a:pt x="70" y="18"/>
                    <a:pt x="70" y="18"/>
                  </a:cubicBezTo>
                  <a:cubicBezTo>
                    <a:pt x="69" y="18"/>
                    <a:pt x="68" y="18"/>
                    <a:pt x="67" y="18"/>
                  </a:cubicBezTo>
                  <a:cubicBezTo>
                    <a:pt x="67" y="18"/>
                    <a:pt x="67" y="18"/>
                    <a:pt x="67" y="18"/>
                  </a:cubicBezTo>
                  <a:cubicBezTo>
                    <a:pt x="66" y="18"/>
                    <a:pt x="66" y="18"/>
                    <a:pt x="65" y="19"/>
                  </a:cubicBezTo>
                  <a:cubicBezTo>
                    <a:pt x="65" y="19"/>
                    <a:pt x="65" y="19"/>
                    <a:pt x="64" y="19"/>
                  </a:cubicBezTo>
                  <a:cubicBezTo>
                    <a:pt x="64" y="19"/>
                    <a:pt x="63" y="19"/>
                    <a:pt x="63" y="19"/>
                  </a:cubicBezTo>
                  <a:cubicBezTo>
                    <a:pt x="63" y="19"/>
                    <a:pt x="62" y="19"/>
                    <a:pt x="62" y="19"/>
                  </a:cubicBezTo>
                  <a:cubicBezTo>
                    <a:pt x="62" y="19"/>
                    <a:pt x="62" y="19"/>
                    <a:pt x="62" y="19"/>
                  </a:cubicBezTo>
                  <a:lnTo>
                    <a:pt x="62" y="4"/>
                  </a:lnTo>
                  <a:close/>
                  <a:moveTo>
                    <a:pt x="62" y="22"/>
                  </a:moveTo>
                  <a:cubicBezTo>
                    <a:pt x="62" y="22"/>
                    <a:pt x="62" y="22"/>
                    <a:pt x="62" y="22"/>
                  </a:cubicBezTo>
                  <a:cubicBezTo>
                    <a:pt x="62" y="22"/>
                    <a:pt x="62" y="22"/>
                    <a:pt x="62" y="22"/>
                  </a:cubicBezTo>
                  <a:cubicBezTo>
                    <a:pt x="63" y="22"/>
                    <a:pt x="63" y="22"/>
                    <a:pt x="63" y="22"/>
                  </a:cubicBezTo>
                  <a:cubicBezTo>
                    <a:pt x="64" y="22"/>
                    <a:pt x="64" y="22"/>
                    <a:pt x="65" y="22"/>
                  </a:cubicBezTo>
                  <a:cubicBezTo>
                    <a:pt x="65" y="22"/>
                    <a:pt x="65" y="22"/>
                    <a:pt x="66" y="22"/>
                  </a:cubicBezTo>
                  <a:cubicBezTo>
                    <a:pt x="66" y="22"/>
                    <a:pt x="67" y="22"/>
                    <a:pt x="67" y="22"/>
                  </a:cubicBezTo>
                  <a:cubicBezTo>
                    <a:pt x="67" y="22"/>
                    <a:pt x="68" y="22"/>
                    <a:pt x="68" y="22"/>
                  </a:cubicBezTo>
                  <a:cubicBezTo>
                    <a:pt x="69" y="22"/>
                    <a:pt x="69" y="21"/>
                    <a:pt x="70" y="21"/>
                  </a:cubicBezTo>
                  <a:cubicBezTo>
                    <a:pt x="70" y="21"/>
                    <a:pt x="70" y="21"/>
                    <a:pt x="71" y="21"/>
                  </a:cubicBezTo>
                  <a:cubicBezTo>
                    <a:pt x="71" y="21"/>
                    <a:pt x="72" y="21"/>
                    <a:pt x="73" y="21"/>
                  </a:cubicBezTo>
                  <a:cubicBezTo>
                    <a:pt x="73" y="21"/>
                    <a:pt x="73" y="21"/>
                    <a:pt x="73" y="21"/>
                  </a:cubicBezTo>
                  <a:cubicBezTo>
                    <a:pt x="74" y="20"/>
                    <a:pt x="75" y="20"/>
                    <a:pt x="75" y="20"/>
                  </a:cubicBezTo>
                  <a:cubicBezTo>
                    <a:pt x="76" y="20"/>
                    <a:pt x="76" y="20"/>
                    <a:pt x="76" y="20"/>
                  </a:cubicBezTo>
                  <a:cubicBezTo>
                    <a:pt x="77" y="20"/>
                    <a:pt x="78" y="20"/>
                    <a:pt x="78" y="19"/>
                  </a:cubicBezTo>
                  <a:cubicBezTo>
                    <a:pt x="78" y="19"/>
                    <a:pt x="79" y="19"/>
                    <a:pt x="79" y="19"/>
                  </a:cubicBezTo>
                  <a:cubicBezTo>
                    <a:pt x="79" y="19"/>
                    <a:pt x="80" y="19"/>
                    <a:pt x="80" y="19"/>
                  </a:cubicBezTo>
                  <a:cubicBezTo>
                    <a:pt x="80" y="19"/>
                    <a:pt x="80" y="19"/>
                    <a:pt x="80" y="19"/>
                  </a:cubicBezTo>
                  <a:cubicBezTo>
                    <a:pt x="81" y="20"/>
                    <a:pt x="81" y="20"/>
                    <a:pt x="81" y="21"/>
                  </a:cubicBezTo>
                  <a:cubicBezTo>
                    <a:pt x="81" y="21"/>
                    <a:pt x="82" y="21"/>
                    <a:pt x="82" y="22"/>
                  </a:cubicBezTo>
                  <a:cubicBezTo>
                    <a:pt x="82" y="22"/>
                    <a:pt x="82" y="23"/>
                    <a:pt x="82" y="23"/>
                  </a:cubicBezTo>
                  <a:cubicBezTo>
                    <a:pt x="83" y="24"/>
                    <a:pt x="83" y="24"/>
                    <a:pt x="84" y="25"/>
                  </a:cubicBezTo>
                  <a:cubicBezTo>
                    <a:pt x="84" y="25"/>
                    <a:pt x="84" y="26"/>
                    <a:pt x="84" y="26"/>
                  </a:cubicBezTo>
                  <a:cubicBezTo>
                    <a:pt x="84" y="26"/>
                    <a:pt x="84" y="27"/>
                    <a:pt x="85" y="28"/>
                  </a:cubicBezTo>
                  <a:cubicBezTo>
                    <a:pt x="85" y="28"/>
                    <a:pt x="85" y="28"/>
                    <a:pt x="85" y="29"/>
                  </a:cubicBezTo>
                  <a:cubicBezTo>
                    <a:pt x="85" y="29"/>
                    <a:pt x="86" y="29"/>
                    <a:pt x="86" y="30"/>
                  </a:cubicBezTo>
                  <a:cubicBezTo>
                    <a:pt x="86" y="30"/>
                    <a:pt x="86" y="31"/>
                    <a:pt x="86" y="31"/>
                  </a:cubicBezTo>
                  <a:cubicBezTo>
                    <a:pt x="87" y="31"/>
                    <a:pt x="87" y="32"/>
                    <a:pt x="87" y="32"/>
                  </a:cubicBezTo>
                  <a:cubicBezTo>
                    <a:pt x="87" y="33"/>
                    <a:pt x="87" y="33"/>
                    <a:pt x="87" y="33"/>
                  </a:cubicBezTo>
                  <a:cubicBezTo>
                    <a:pt x="88" y="34"/>
                    <a:pt x="88" y="34"/>
                    <a:pt x="88" y="35"/>
                  </a:cubicBezTo>
                  <a:cubicBezTo>
                    <a:pt x="88" y="35"/>
                    <a:pt x="88" y="35"/>
                    <a:pt x="88" y="36"/>
                  </a:cubicBezTo>
                  <a:cubicBezTo>
                    <a:pt x="88" y="36"/>
                    <a:pt x="88" y="36"/>
                    <a:pt x="88" y="36"/>
                  </a:cubicBezTo>
                  <a:cubicBezTo>
                    <a:pt x="62" y="36"/>
                    <a:pt x="62" y="36"/>
                    <a:pt x="62" y="36"/>
                  </a:cubicBezTo>
                  <a:lnTo>
                    <a:pt x="62" y="22"/>
                  </a:lnTo>
                  <a:close/>
                  <a:moveTo>
                    <a:pt x="62" y="39"/>
                  </a:moveTo>
                  <a:cubicBezTo>
                    <a:pt x="90" y="39"/>
                    <a:pt x="90" y="39"/>
                    <a:pt x="90" y="39"/>
                  </a:cubicBezTo>
                  <a:cubicBezTo>
                    <a:pt x="90" y="39"/>
                    <a:pt x="90" y="40"/>
                    <a:pt x="90" y="40"/>
                  </a:cubicBezTo>
                  <a:cubicBezTo>
                    <a:pt x="90" y="41"/>
                    <a:pt x="90" y="41"/>
                    <a:pt x="91" y="41"/>
                  </a:cubicBezTo>
                  <a:cubicBezTo>
                    <a:pt x="91" y="42"/>
                    <a:pt x="91" y="42"/>
                    <a:pt x="91" y="43"/>
                  </a:cubicBezTo>
                  <a:cubicBezTo>
                    <a:pt x="91" y="43"/>
                    <a:pt x="91" y="44"/>
                    <a:pt x="91" y="44"/>
                  </a:cubicBezTo>
                  <a:cubicBezTo>
                    <a:pt x="91" y="45"/>
                    <a:pt x="92" y="45"/>
                    <a:pt x="92" y="45"/>
                  </a:cubicBezTo>
                  <a:cubicBezTo>
                    <a:pt x="82" y="46"/>
                    <a:pt x="74" y="52"/>
                    <a:pt x="71" y="60"/>
                  </a:cubicBezTo>
                  <a:cubicBezTo>
                    <a:pt x="62" y="60"/>
                    <a:pt x="62" y="60"/>
                    <a:pt x="62" y="60"/>
                  </a:cubicBezTo>
                  <a:lnTo>
                    <a:pt x="62" y="39"/>
                  </a:lnTo>
                  <a:close/>
                  <a:moveTo>
                    <a:pt x="62" y="63"/>
                  </a:moveTo>
                  <a:cubicBezTo>
                    <a:pt x="70" y="63"/>
                    <a:pt x="70" y="63"/>
                    <a:pt x="70" y="63"/>
                  </a:cubicBezTo>
                  <a:cubicBezTo>
                    <a:pt x="69" y="65"/>
                    <a:pt x="69" y="68"/>
                    <a:pt x="69" y="70"/>
                  </a:cubicBezTo>
                  <a:cubicBezTo>
                    <a:pt x="69" y="75"/>
                    <a:pt x="70" y="79"/>
                    <a:pt x="73" y="83"/>
                  </a:cubicBezTo>
                  <a:cubicBezTo>
                    <a:pt x="62" y="83"/>
                    <a:pt x="62" y="83"/>
                    <a:pt x="62" y="83"/>
                  </a:cubicBezTo>
                  <a:lnTo>
                    <a:pt x="62" y="63"/>
                  </a:lnTo>
                  <a:close/>
                  <a:moveTo>
                    <a:pt x="62" y="86"/>
                  </a:moveTo>
                  <a:cubicBezTo>
                    <a:pt x="75" y="86"/>
                    <a:pt x="75" y="86"/>
                    <a:pt x="75" y="86"/>
                  </a:cubicBezTo>
                  <a:cubicBezTo>
                    <a:pt x="78" y="89"/>
                    <a:pt x="81" y="91"/>
                    <a:pt x="85" y="93"/>
                  </a:cubicBezTo>
                  <a:cubicBezTo>
                    <a:pt x="85" y="93"/>
                    <a:pt x="85" y="93"/>
                    <a:pt x="84" y="93"/>
                  </a:cubicBezTo>
                  <a:cubicBezTo>
                    <a:pt x="84" y="93"/>
                    <a:pt x="84" y="94"/>
                    <a:pt x="84" y="94"/>
                  </a:cubicBezTo>
                  <a:cubicBezTo>
                    <a:pt x="84" y="94"/>
                    <a:pt x="83" y="95"/>
                    <a:pt x="83" y="96"/>
                  </a:cubicBezTo>
                  <a:cubicBezTo>
                    <a:pt x="83" y="96"/>
                    <a:pt x="83" y="96"/>
                    <a:pt x="83" y="96"/>
                  </a:cubicBezTo>
                  <a:cubicBezTo>
                    <a:pt x="82" y="97"/>
                    <a:pt x="82" y="98"/>
                    <a:pt x="82" y="98"/>
                  </a:cubicBezTo>
                  <a:cubicBezTo>
                    <a:pt x="81" y="98"/>
                    <a:pt x="81" y="99"/>
                    <a:pt x="81" y="99"/>
                  </a:cubicBezTo>
                  <a:cubicBezTo>
                    <a:pt x="81" y="99"/>
                    <a:pt x="81" y="100"/>
                    <a:pt x="80" y="101"/>
                  </a:cubicBezTo>
                  <a:cubicBezTo>
                    <a:pt x="80" y="101"/>
                    <a:pt x="80" y="101"/>
                    <a:pt x="80" y="101"/>
                  </a:cubicBezTo>
                  <a:cubicBezTo>
                    <a:pt x="80" y="101"/>
                    <a:pt x="79" y="102"/>
                    <a:pt x="79" y="102"/>
                  </a:cubicBezTo>
                  <a:cubicBezTo>
                    <a:pt x="79" y="102"/>
                    <a:pt x="79" y="102"/>
                    <a:pt x="79" y="102"/>
                  </a:cubicBezTo>
                  <a:cubicBezTo>
                    <a:pt x="78" y="102"/>
                    <a:pt x="78" y="102"/>
                    <a:pt x="77" y="102"/>
                  </a:cubicBezTo>
                  <a:cubicBezTo>
                    <a:pt x="77" y="102"/>
                    <a:pt x="77" y="102"/>
                    <a:pt x="76" y="101"/>
                  </a:cubicBezTo>
                  <a:cubicBezTo>
                    <a:pt x="76" y="101"/>
                    <a:pt x="75" y="101"/>
                    <a:pt x="75" y="101"/>
                  </a:cubicBezTo>
                  <a:cubicBezTo>
                    <a:pt x="75" y="101"/>
                    <a:pt x="74" y="101"/>
                    <a:pt x="73" y="101"/>
                  </a:cubicBezTo>
                  <a:cubicBezTo>
                    <a:pt x="73" y="101"/>
                    <a:pt x="73" y="101"/>
                    <a:pt x="73" y="101"/>
                  </a:cubicBezTo>
                  <a:cubicBezTo>
                    <a:pt x="72" y="101"/>
                    <a:pt x="71" y="101"/>
                    <a:pt x="70" y="100"/>
                  </a:cubicBezTo>
                  <a:cubicBezTo>
                    <a:pt x="70" y="100"/>
                    <a:pt x="70" y="100"/>
                    <a:pt x="70" y="100"/>
                  </a:cubicBezTo>
                  <a:cubicBezTo>
                    <a:pt x="69" y="100"/>
                    <a:pt x="69" y="100"/>
                    <a:pt x="68" y="100"/>
                  </a:cubicBezTo>
                  <a:cubicBezTo>
                    <a:pt x="68" y="100"/>
                    <a:pt x="67" y="100"/>
                    <a:pt x="67" y="100"/>
                  </a:cubicBezTo>
                  <a:cubicBezTo>
                    <a:pt x="67" y="100"/>
                    <a:pt x="66" y="100"/>
                    <a:pt x="66" y="100"/>
                  </a:cubicBezTo>
                  <a:cubicBezTo>
                    <a:pt x="65" y="100"/>
                    <a:pt x="65" y="100"/>
                    <a:pt x="65" y="100"/>
                  </a:cubicBezTo>
                  <a:cubicBezTo>
                    <a:pt x="64" y="100"/>
                    <a:pt x="64" y="100"/>
                    <a:pt x="63" y="100"/>
                  </a:cubicBezTo>
                  <a:cubicBezTo>
                    <a:pt x="63" y="100"/>
                    <a:pt x="63" y="100"/>
                    <a:pt x="62" y="100"/>
                  </a:cubicBezTo>
                  <a:cubicBezTo>
                    <a:pt x="62" y="100"/>
                    <a:pt x="62" y="100"/>
                    <a:pt x="62" y="100"/>
                  </a:cubicBezTo>
                  <a:lnTo>
                    <a:pt x="62" y="86"/>
                  </a:lnTo>
                  <a:close/>
                  <a:moveTo>
                    <a:pt x="74" y="109"/>
                  </a:moveTo>
                  <a:cubicBezTo>
                    <a:pt x="74" y="109"/>
                    <a:pt x="74" y="110"/>
                    <a:pt x="74" y="110"/>
                  </a:cubicBezTo>
                  <a:cubicBezTo>
                    <a:pt x="74" y="110"/>
                    <a:pt x="74" y="110"/>
                    <a:pt x="74" y="110"/>
                  </a:cubicBezTo>
                  <a:cubicBezTo>
                    <a:pt x="74" y="110"/>
                    <a:pt x="73" y="111"/>
                    <a:pt x="73" y="111"/>
                  </a:cubicBezTo>
                  <a:cubicBezTo>
                    <a:pt x="73" y="111"/>
                    <a:pt x="73" y="111"/>
                    <a:pt x="73" y="111"/>
                  </a:cubicBezTo>
                  <a:cubicBezTo>
                    <a:pt x="73" y="111"/>
                    <a:pt x="73" y="112"/>
                    <a:pt x="73" y="112"/>
                  </a:cubicBezTo>
                  <a:cubicBezTo>
                    <a:pt x="72" y="112"/>
                    <a:pt x="72" y="112"/>
                    <a:pt x="72" y="112"/>
                  </a:cubicBezTo>
                  <a:cubicBezTo>
                    <a:pt x="72" y="112"/>
                    <a:pt x="72" y="112"/>
                    <a:pt x="72" y="113"/>
                  </a:cubicBezTo>
                  <a:cubicBezTo>
                    <a:pt x="72" y="113"/>
                    <a:pt x="72" y="113"/>
                    <a:pt x="72" y="113"/>
                  </a:cubicBezTo>
                  <a:cubicBezTo>
                    <a:pt x="72" y="113"/>
                    <a:pt x="72" y="113"/>
                    <a:pt x="71" y="113"/>
                  </a:cubicBezTo>
                  <a:cubicBezTo>
                    <a:pt x="71" y="114"/>
                    <a:pt x="70" y="115"/>
                    <a:pt x="69" y="116"/>
                  </a:cubicBezTo>
                  <a:cubicBezTo>
                    <a:pt x="67" y="116"/>
                    <a:pt x="64" y="116"/>
                    <a:pt x="62" y="116"/>
                  </a:cubicBezTo>
                  <a:cubicBezTo>
                    <a:pt x="62" y="103"/>
                    <a:pt x="62" y="103"/>
                    <a:pt x="62" y="103"/>
                  </a:cubicBezTo>
                  <a:cubicBezTo>
                    <a:pt x="62" y="103"/>
                    <a:pt x="62" y="103"/>
                    <a:pt x="62" y="103"/>
                  </a:cubicBezTo>
                  <a:cubicBezTo>
                    <a:pt x="63" y="103"/>
                    <a:pt x="63" y="103"/>
                    <a:pt x="63" y="103"/>
                  </a:cubicBezTo>
                  <a:cubicBezTo>
                    <a:pt x="63" y="103"/>
                    <a:pt x="64" y="103"/>
                    <a:pt x="65" y="103"/>
                  </a:cubicBezTo>
                  <a:cubicBezTo>
                    <a:pt x="65" y="103"/>
                    <a:pt x="65" y="103"/>
                    <a:pt x="65" y="103"/>
                  </a:cubicBezTo>
                  <a:cubicBezTo>
                    <a:pt x="66" y="103"/>
                    <a:pt x="66" y="103"/>
                    <a:pt x="67" y="104"/>
                  </a:cubicBezTo>
                  <a:cubicBezTo>
                    <a:pt x="67" y="104"/>
                    <a:pt x="67" y="104"/>
                    <a:pt x="67" y="104"/>
                  </a:cubicBezTo>
                  <a:cubicBezTo>
                    <a:pt x="68" y="104"/>
                    <a:pt x="69" y="104"/>
                    <a:pt x="70" y="104"/>
                  </a:cubicBezTo>
                  <a:cubicBezTo>
                    <a:pt x="70" y="104"/>
                    <a:pt x="70" y="104"/>
                    <a:pt x="70" y="104"/>
                  </a:cubicBezTo>
                  <a:cubicBezTo>
                    <a:pt x="71" y="104"/>
                    <a:pt x="71" y="104"/>
                    <a:pt x="72" y="104"/>
                  </a:cubicBezTo>
                  <a:cubicBezTo>
                    <a:pt x="72" y="104"/>
                    <a:pt x="72" y="104"/>
                    <a:pt x="73" y="104"/>
                  </a:cubicBezTo>
                  <a:cubicBezTo>
                    <a:pt x="73" y="104"/>
                    <a:pt x="74" y="104"/>
                    <a:pt x="74" y="105"/>
                  </a:cubicBezTo>
                  <a:cubicBezTo>
                    <a:pt x="74" y="105"/>
                    <a:pt x="75" y="105"/>
                    <a:pt x="75" y="105"/>
                  </a:cubicBezTo>
                  <a:cubicBezTo>
                    <a:pt x="76" y="105"/>
                    <a:pt x="76" y="105"/>
                    <a:pt x="77" y="105"/>
                  </a:cubicBezTo>
                  <a:cubicBezTo>
                    <a:pt x="77" y="105"/>
                    <a:pt x="77" y="105"/>
                    <a:pt x="77" y="105"/>
                  </a:cubicBezTo>
                  <a:cubicBezTo>
                    <a:pt x="77" y="105"/>
                    <a:pt x="77" y="105"/>
                    <a:pt x="77" y="105"/>
                  </a:cubicBezTo>
                  <a:cubicBezTo>
                    <a:pt x="77" y="105"/>
                    <a:pt x="77" y="105"/>
                    <a:pt x="77" y="106"/>
                  </a:cubicBezTo>
                  <a:cubicBezTo>
                    <a:pt x="77" y="106"/>
                    <a:pt x="77" y="106"/>
                    <a:pt x="77" y="106"/>
                  </a:cubicBezTo>
                  <a:cubicBezTo>
                    <a:pt x="76" y="106"/>
                    <a:pt x="76" y="107"/>
                    <a:pt x="76" y="107"/>
                  </a:cubicBezTo>
                  <a:cubicBezTo>
                    <a:pt x="76" y="107"/>
                    <a:pt x="76" y="107"/>
                    <a:pt x="76" y="108"/>
                  </a:cubicBezTo>
                  <a:cubicBezTo>
                    <a:pt x="75" y="108"/>
                    <a:pt x="75" y="108"/>
                    <a:pt x="75" y="108"/>
                  </a:cubicBezTo>
                  <a:cubicBezTo>
                    <a:pt x="75" y="108"/>
                    <a:pt x="75" y="109"/>
                    <a:pt x="75" y="109"/>
                  </a:cubicBezTo>
                  <a:cubicBezTo>
                    <a:pt x="75" y="109"/>
                    <a:pt x="75" y="109"/>
                    <a:pt x="74" y="109"/>
                  </a:cubicBezTo>
                  <a:close/>
                  <a:moveTo>
                    <a:pt x="75" y="115"/>
                  </a:moveTo>
                  <a:cubicBezTo>
                    <a:pt x="75" y="114"/>
                    <a:pt x="76" y="113"/>
                    <a:pt x="77" y="112"/>
                  </a:cubicBezTo>
                  <a:cubicBezTo>
                    <a:pt x="77" y="112"/>
                    <a:pt x="77" y="111"/>
                    <a:pt x="77" y="111"/>
                  </a:cubicBezTo>
                  <a:cubicBezTo>
                    <a:pt x="77" y="111"/>
                    <a:pt x="78" y="111"/>
                    <a:pt x="78" y="110"/>
                  </a:cubicBezTo>
                  <a:cubicBezTo>
                    <a:pt x="78" y="110"/>
                    <a:pt x="78" y="110"/>
                    <a:pt x="78" y="110"/>
                  </a:cubicBezTo>
                  <a:cubicBezTo>
                    <a:pt x="78" y="110"/>
                    <a:pt x="78" y="110"/>
                    <a:pt x="79" y="109"/>
                  </a:cubicBezTo>
                  <a:cubicBezTo>
                    <a:pt x="79" y="109"/>
                    <a:pt x="79" y="109"/>
                    <a:pt x="79" y="109"/>
                  </a:cubicBezTo>
                  <a:cubicBezTo>
                    <a:pt x="79" y="109"/>
                    <a:pt x="79" y="108"/>
                    <a:pt x="80" y="108"/>
                  </a:cubicBezTo>
                  <a:cubicBezTo>
                    <a:pt x="80" y="108"/>
                    <a:pt x="80" y="108"/>
                    <a:pt x="80" y="108"/>
                  </a:cubicBezTo>
                  <a:cubicBezTo>
                    <a:pt x="80" y="107"/>
                    <a:pt x="80" y="107"/>
                    <a:pt x="81" y="106"/>
                  </a:cubicBezTo>
                  <a:cubicBezTo>
                    <a:pt x="81" y="106"/>
                    <a:pt x="82" y="107"/>
                    <a:pt x="82" y="107"/>
                  </a:cubicBezTo>
                  <a:cubicBezTo>
                    <a:pt x="83" y="107"/>
                    <a:pt x="83" y="107"/>
                    <a:pt x="83" y="107"/>
                  </a:cubicBezTo>
                  <a:cubicBezTo>
                    <a:pt x="84" y="107"/>
                    <a:pt x="84" y="107"/>
                    <a:pt x="85" y="108"/>
                  </a:cubicBezTo>
                  <a:cubicBezTo>
                    <a:pt x="86" y="108"/>
                    <a:pt x="86" y="108"/>
                    <a:pt x="86" y="108"/>
                  </a:cubicBezTo>
                  <a:cubicBezTo>
                    <a:pt x="87" y="108"/>
                    <a:pt x="88" y="109"/>
                    <a:pt x="89" y="109"/>
                  </a:cubicBezTo>
                  <a:cubicBezTo>
                    <a:pt x="84" y="111"/>
                    <a:pt x="80" y="113"/>
                    <a:pt x="75" y="115"/>
                  </a:cubicBezTo>
                  <a:close/>
                  <a:moveTo>
                    <a:pt x="92" y="107"/>
                  </a:moveTo>
                  <a:cubicBezTo>
                    <a:pt x="91" y="106"/>
                    <a:pt x="91" y="106"/>
                    <a:pt x="90" y="106"/>
                  </a:cubicBezTo>
                  <a:cubicBezTo>
                    <a:pt x="90" y="106"/>
                    <a:pt x="90" y="106"/>
                    <a:pt x="90" y="106"/>
                  </a:cubicBezTo>
                  <a:cubicBezTo>
                    <a:pt x="89" y="105"/>
                    <a:pt x="88" y="105"/>
                    <a:pt x="87" y="105"/>
                  </a:cubicBezTo>
                  <a:cubicBezTo>
                    <a:pt x="87" y="105"/>
                    <a:pt x="87" y="104"/>
                    <a:pt x="86" y="104"/>
                  </a:cubicBezTo>
                  <a:cubicBezTo>
                    <a:pt x="86" y="104"/>
                    <a:pt x="85" y="104"/>
                    <a:pt x="84" y="104"/>
                  </a:cubicBezTo>
                  <a:cubicBezTo>
                    <a:pt x="84" y="104"/>
                    <a:pt x="84" y="103"/>
                    <a:pt x="83" y="103"/>
                  </a:cubicBezTo>
                  <a:cubicBezTo>
                    <a:pt x="83" y="103"/>
                    <a:pt x="83" y="103"/>
                    <a:pt x="83" y="103"/>
                  </a:cubicBezTo>
                  <a:cubicBezTo>
                    <a:pt x="83" y="103"/>
                    <a:pt x="83" y="103"/>
                    <a:pt x="83" y="103"/>
                  </a:cubicBezTo>
                  <a:cubicBezTo>
                    <a:pt x="83" y="103"/>
                    <a:pt x="83" y="103"/>
                    <a:pt x="83" y="103"/>
                  </a:cubicBezTo>
                  <a:cubicBezTo>
                    <a:pt x="83" y="103"/>
                    <a:pt x="83" y="103"/>
                    <a:pt x="83" y="103"/>
                  </a:cubicBezTo>
                  <a:cubicBezTo>
                    <a:pt x="83" y="103"/>
                    <a:pt x="83" y="102"/>
                    <a:pt x="83" y="102"/>
                  </a:cubicBezTo>
                  <a:cubicBezTo>
                    <a:pt x="84" y="102"/>
                    <a:pt x="84" y="101"/>
                    <a:pt x="84" y="100"/>
                  </a:cubicBezTo>
                  <a:cubicBezTo>
                    <a:pt x="84" y="100"/>
                    <a:pt x="85" y="100"/>
                    <a:pt x="85" y="100"/>
                  </a:cubicBezTo>
                  <a:cubicBezTo>
                    <a:pt x="85" y="99"/>
                    <a:pt x="85" y="99"/>
                    <a:pt x="86" y="98"/>
                  </a:cubicBezTo>
                  <a:cubicBezTo>
                    <a:pt x="86" y="98"/>
                    <a:pt x="86" y="98"/>
                    <a:pt x="86" y="97"/>
                  </a:cubicBezTo>
                  <a:cubicBezTo>
                    <a:pt x="86" y="97"/>
                    <a:pt x="87" y="96"/>
                    <a:pt x="87" y="96"/>
                  </a:cubicBezTo>
                  <a:cubicBezTo>
                    <a:pt x="87" y="95"/>
                    <a:pt x="87" y="95"/>
                    <a:pt x="87" y="95"/>
                  </a:cubicBezTo>
                  <a:cubicBezTo>
                    <a:pt x="88" y="94"/>
                    <a:pt x="88" y="94"/>
                    <a:pt x="88" y="94"/>
                  </a:cubicBezTo>
                  <a:cubicBezTo>
                    <a:pt x="90" y="94"/>
                    <a:pt x="91" y="94"/>
                    <a:pt x="93" y="94"/>
                  </a:cubicBezTo>
                  <a:cubicBezTo>
                    <a:pt x="98" y="94"/>
                    <a:pt x="103" y="93"/>
                    <a:pt x="106" y="90"/>
                  </a:cubicBezTo>
                  <a:cubicBezTo>
                    <a:pt x="107" y="91"/>
                    <a:pt x="107" y="91"/>
                    <a:pt x="107" y="91"/>
                  </a:cubicBezTo>
                  <a:cubicBezTo>
                    <a:pt x="103" y="97"/>
                    <a:pt x="98" y="103"/>
                    <a:pt x="92" y="107"/>
                  </a:cubicBezTo>
                  <a:close/>
                  <a:moveTo>
                    <a:pt x="110" y="82"/>
                  </a:moveTo>
                  <a:cubicBezTo>
                    <a:pt x="110" y="82"/>
                    <a:pt x="109" y="83"/>
                    <a:pt x="109" y="83"/>
                  </a:cubicBezTo>
                  <a:cubicBezTo>
                    <a:pt x="109" y="83"/>
                    <a:pt x="108" y="83"/>
                    <a:pt x="108" y="84"/>
                  </a:cubicBezTo>
                  <a:cubicBezTo>
                    <a:pt x="108" y="84"/>
                    <a:pt x="108" y="84"/>
                    <a:pt x="107" y="85"/>
                  </a:cubicBezTo>
                  <a:cubicBezTo>
                    <a:pt x="107" y="85"/>
                    <a:pt x="107" y="85"/>
                    <a:pt x="107" y="86"/>
                  </a:cubicBezTo>
                  <a:cubicBezTo>
                    <a:pt x="106" y="86"/>
                    <a:pt x="106" y="86"/>
                    <a:pt x="106" y="86"/>
                  </a:cubicBezTo>
                  <a:cubicBezTo>
                    <a:pt x="102" y="89"/>
                    <a:pt x="98" y="91"/>
                    <a:pt x="93" y="91"/>
                  </a:cubicBezTo>
                  <a:cubicBezTo>
                    <a:pt x="92" y="91"/>
                    <a:pt x="91" y="91"/>
                    <a:pt x="90" y="90"/>
                  </a:cubicBezTo>
                  <a:cubicBezTo>
                    <a:pt x="89" y="90"/>
                    <a:pt x="88" y="90"/>
                    <a:pt x="88" y="90"/>
                  </a:cubicBezTo>
                  <a:cubicBezTo>
                    <a:pt x="87" y="90"/>
                    <a:pt x="87" y="90"/>
                    <a:pt x="86" y="89"/>
                  </a:cubicBezTo>
                  <a:cubicBezTo>
                    <a:pt x="84" y="89"/>
                    <a:pt x="82" y="88"/>
                    <a:pt x="80" y="86"/>
                  </a:cubicBezTo>
                  <a:cubicBezTo>
                    <a:pt x="80" y="86"/>
                    <a:pt x="79" y="85"/>
                    <a:pt x="79" y="85"/>
                  </a:cubicBezTo>
                  <a:cubicBezTo>
                    <a:pt x="78" y="84"/>
                    <a:pt x="77" y="83"/>
                    <a:pt x="77" y="83"/>
                  </a:cubicBezTo>
                  <a:cubicBezTo>
                    <a:pt x="74" y="79"/>
                    <a:pt x="72" y="75"/>
                    <a:pt x="72" y="70"/>
                  </a:cubicBezTo>
                  <a:cubicBezTo>
                    <a:pt x="72" y="68"/>
                    <a:pt x="73" y="65"/>
                    <a:pt x="73" y="63"/>
                  </a:cubicBezTo>
                  <a:cubicBezTo>
                    <a:pt x="73" y="63"/>
                    <a:pt x="74" y="62"/>
                    <a:pt x="74" y="62"/>
                  </a:cubicBezTo>
                  <a:cubicBezTo>
                    <a:pt x="74" y="61"/>
                    <a:pt x="74" y="61"/>
                    <a:pt x="75" y="60"/>
                  </a:cubicBezTo>
                  <a:cubicBezTo>
                    <a:pt x="78" y="54"/>
                    <a:pt x="85" y="49"/>
                    <a:pt x="93" y="49"/>
                  </a:cubicBezTo>
                  <a:cubicBezTo>
                    <a:pt x="93" y="49"/>
                    <a:pt x="93" y="49"/>
                    <a:pt x="93" y="49"/>
                  </a:cubicBezTo>
                  <a:cubicBezTo>
                    <a:pt x="94" y="49"/>
                    <a:pt x="94" y="49"/>
                    <a:pt x="94" y="49"/>
                  </a:cubicBezTo>
                  <a:cubicBezTo>
                    <a:pt x="95" y="49"/>
                    <a:pt x="96" y="49"/>
                    <a:pt x="96" y="49"/>
                  </a:cubicBezTo>
                  <a:cubicBezTo>
                    <a:pt x="96" y="49"/>
                    <a:pt x="96" y="49"/>
                    <a:pt x="96" y="49"/>
                  </a:cubicBezTo>
                  <a:cubicBezTo>
                    <a:pt x="103" y="50"/>
                    <a:pt x="109" y="54"/>
                    <a:pt x="112" y="60"/>
                  </a:cubicBezTo>
                  <a:cubicBezTo>
                    <a:pt x="112" y="61"/>
                    <a:pt x="112" y="61"/>
                    <a:pt x="113" y="62"/>
                  </a:cubicBezTo>
                  <a:cubicBezTo>
                    <a:pt x="113" y="62"/>
                    <a:pt x="113" y="63"/>
                    <a:pt x="113" y="63"/>
                  </a:cubicBezTo>
                  <a:cubicBezTo>
                    <a:pt x="114" y="65"/>
                    <a:pt x="114" y="68"/>
                    <a:pt x="114" y="70"/>
                  </a:cubicBezTo>
                  <a:cubicBezTo>
                    <a:pt x="114" y="74"/>
                    <a:pt x="113" y="79"/>
                    <a:pt x="110" y="82"/>
                  </a:cubicBezTo>
                  <a:close/>
                  <a:moveTo>
                    <a:pt x="95" y="45"/>
                  </a:moveTo>
                  <a:cubicBezTo>
                    <a:pt x="95" y="45"/>
                    <a:pt x="95" y="45"/>
                    <a:pt x="95" y="45"/>
                  </a:cubicBezTo>
                  <a:cubicBezTo>
                    <a:pt x="95" y="45"/>
                    <a:pt x="95" y="44"/>
                    <a:pt x="95" y="44"/>
                  </a:cubicBezTo>
                  <a:cubicBezTo>
                    <a:pt x="95" y="43"/>
                    <a:pt x="95" y="43"/>
                    <a:pt x="94" y="42"/>
                  </a:cubicBezTo>
                  <a:cubicBezTo>
                    <a:pt x="94" y="42"/>
                    <a:pt x="94" y="41"/>
                    <a:pt x="94" y="41"/>
                  </a:cubicBezTo>
                  <a:cubicBezTo>
                    <a:pt x="94" y="40"/>
                    <a:pt x="94" y="40"/>
                    <a:pt x="94" y="39"/>
                  </a:cubicBezTo>
                  <a:cubicBezTo>
                    <a:pt x="93" y="39"/>
                    <a:pt x="93" y="39"/>
                    <a:pt x="93" y="39"/>
                  </a:cubicBezTo>
                  <a:cubicBezTo>
                    <a:pt x="93" y="39"/>
                    <a:pt x="93" y="39"/>
                    <a:pt x="93" y="39"/>
                  </a:cubicBezTo>
                  <a:cubicBezTo>
                    <a:pt x="113" y="39"/>
                    <a:pt x="113" y="39"/>
                    <a:pt x="113" y="39"/>
                  </a:cubicBezTo>
                  <a:cubicBezTo>
                    <a:pt x="115" y="46"/>
                    <a:pt x="117" y="53"/>
                    <a:pt x="117" y="60"/>
                  </a:cubicBezTo>
                  <a:cubicBezTo>
                    <a:pt x="116" y="60"/>
                    <a:pt x="116" y="60"/>
                    <a:pt x="116" y="60"/>
                  </a:cubicBezTo>
                  <a:cubicBezTo>
                    <a:pt x="112" y="52"/>
                    <a:pt x="104" y="46"/>
                    <a:pt x="95" y="45"/>
                  </a:cubicBezTo>
                  <a:close/>
                </a:path>
              </a:pathLst>
            </a:custGeom>
            <a:solidFill>
              <a:srgbClr val="005CA7"/>
            </a:solidFill>
            <a:ln>
              <a:noFill/>
            </a:ln>
          </p:spPr>
          <p:txBody>
            <a:bodyPr vert="horz" wrap="square" lIns="91440" tIns="45720" rIns="91440" bIns="45720" numCol="1" anchor="t" anchorCtr="0" compatLnSpc="1"/>
            <a:lstStyle/>
            <a:p>
              <a:endParaRPr lang="zh-CN" altLang="en-US"/>
            </a:p>
          </p:txBody>
        </p:sp>
        <p:sp>
          <p:nvSpPr>
            <p:cNvPr id="7" name="Freeform 6"/>
            <p:cNvSpPr/>
            <p:nvPr/>
          </p:nvSpPr>
          <p:spPr bwMode="auto">
            <a:xfrm>
              <a:off x="5799138" y="1819276"/>
              <a:ext cx="114300" cy="114300"/>
            </a:xfrm>
            <a:custGeom>
              <a:avLst/>
              <a:gdLst>
                <a:gd name="T0" fmla="*/ 27 w 30"/>
                <a:gd name="T1" fmla="*/ 7 h 30"/>
                <a:gd name="T2" fmla="*/ 26 w 30"/>
                <a:gd name="T3" fmla="*/ 5 h 30"/>
                <a:gd name="T4" fmla="*/ 19 w 30"/>
                <a:gd name="T5" fmla="*/ 1 h 30"/>
                <a:gd name="T6" fmla="*/ 19 w 30"/>
                <a:gd name="T7" fmla="*/ 1 h 30"/>
                <a:gd name="T8" fmla="*/ 17 w 30"/>
                <a:gd name="T9" fmla="*/ 0 h 30"/>
                <a:gd name="T10" fmla="*/ 16 w 30"/>
                <a:gd name="T11" fmla="*/ 0 h 30"/>
                <a:gd name="T12" fmla="*/ 16 w 30"/>
                <a:gd name="T13" fmla="*/ 0 h 30"/>
                <a:gd name="T14" fmla="*/ 16 w 30"/>
                <a:gd name="T15" fmla="*/ 0 h 30"/>
                <a:gd name="T16" fmla="*/ 15 w 30"/>
                <a:gd name="T17" fmla="*/ 0 h 30"/>
                <a:gd name="T18" fmla="*/ 4 w 30"/>
                <a:gd name="T19" fmla="*/ 5 h 30"/>
                <a:gd name="T20" fmla="*/ 3 w 30"/>
                <a:gd name="T21" fmla="*/ 7 h 30"/>
                <a:gd name="T22" fmla="*/ 2 w 30"/>
                <a:gd name="T23" fmla="*/ 8 h 30"/>
                <a:gd name="T24" fmla="*/ 0 w 30"/>
                <a:gd name="T25" fmla="*/ 15 h 30"/>
                <a:gd name="T26" fmla="*/ 8 w 30"/>
                <a:gd name="T27" fmla="*/ 28 h 30"/>
                <a:gd name="T28" fmla="*/ 11 w 30"/>
                <a:gd name="T29" fmla="*/ 29 h 30"/>
                <a:gd name="T30" fmla="*/ 12 w 30"/>
                <a:gd name="T31" fmla="*/ 30 h 30"/>
                <a:gd name="T32" fmla="*/ 14 w 30"/>
                <a:gd name="T33" fmla="*/ 30 h 30"/>
                <a:gd name="T34" fmla="*/ 14 w 30"/>
                <a:gd name="T35" fmla="*/ 30 h 30"/>
                <a:gd name="T36" fmla="*/ 15 w 30"/>
                <a:gd name="T37" fmla="*/ 30 h 30"/>
                <a:gd name="T38" fmla="*/ 15 w 30"/>
                <a:gd name="T39" fmla="*/ 30 h 30"/>
                <a:gd name="T40" fmla="*/ 15 w 30"/>
                <a:gd name="T41" fmla="*/ 30 h 30"/>
                <a:gd name="T42" fmla="*/ 22 w 30"/>
                <a:gd name="T43" fmla="*/ 28 h 30"/>
                <a:gd name="T44" fmla="*/ 30 w 30"/>
                <a:gd name="T45" fmla="*/ 15 h 30"/>
                <a:gd name="T46" fmla="*/ 28 w 30"/>
                <a:gd name="T47" fmla="*/ 8 h 30"/>
                <a:gd name="T48" fmla="*/ 27 w 30"/>
                <a:gd name="T49"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0">
                  <a:moveTo>
                    <a:pt x="27" y="7"/>
                  </a:moveTo>
                  <a:cubicBezTo>
                    <a:pt x="27" y="6"/>
                    <a:pt x="26" y="6"/>
                    <a:pt x="26" y="5"/>
                  </a:cubicBezTo>
                  <a:cubicBezTo>
                    <a:pt x="24" y="3"/>
                    <a:pt x="22" y="2"/>
                    <a:pt x="19" y="1"/>
                  </a:cubicBezTo>
                  <a:cubicBezTo>
                    <a:pt x="19" y="0"/>
                    <a:pt x="19" y="0"/>
                    <a:pt x="19" y="1"/>
                  </a:cubicBezTo>
                  <a:cubicBezTo>
                    <a:pt x="19" y="1"/>
                    <a:pt x="18" y="1"/>
                    <a:pt x="17" y="0"/>
                  </a:cubicBezTo>
                  <a:cubicBezTo>
                    <a:pt x="17" y="0"/>
                    <a:pt x="16" y="0"/>
                    <a:pt x="16" y="0"/>
                  </a:cubicBezTo>
                  <a:cubicBezTo>
                    <a:pt x="16" y="0"/>
                    <a:pt x="16" y="0"/>
                    <a:pt x="16" y="0"/>
                  </a:cubicBezTo>
                  <a:cubicBezTo>
                    <a:pt x="16" y="0"/>
                    <a:pt x="16" y="0"/>
                    <a:pt x="16" y="0"/>
                  </a:cubicBezTo>
                  <a:cubicBezTo>
                    <a:pt x="15" y="0"/>
                    <a:pt x="15" y="0"/>
                    <a:pt x="15" y="0"/>
                  </a:cubicBezTo>
                  <a:cubicBezTo>
                    <a:pt x="11" y="0"/>
                    <a:pt x="7" y="2"/>
                    <a:pt x="4" y="5"/>
                  </a:cubicBezTo>
                  <a:cubicBezTo>
                    <a:pt x="4" y="6"/>
                    <a:pt x="3" y="6"/>
                    <a:pt x="3" y="7"/>
                  </a:cubicBezTo>
                  <a:cubicBezTo>
                    <a:pt x="2" y="7"/>
                    <a:pt x="2" y="8"/>
                    <a:pt x="2" y="8"/>
                  </a:cubicBezTo>
                  <a:cubicBezTo>
                    <a:pt x="1" y="10"/>
                    <a:pt x="0" y="13"/>
                    <a:pt x="0" y="15"/>
                  </a:cubicBezTo>
                  <a:cubicBezTo>
                    <a:pt x="0" y="20"/>
                    <a:pt x="3" y="25"/>
                    <a:pt x="8" y="28"/>
                  </a:cubicBezTo>
                  <a:cubicBezTo>
                    <a:pt x="9" y="28"/>
                    <a:pt x="10" y="29"/>
                    <a:pt x="11" y="29"/>
                  </a:cubicBezTo>
                  <a:cubicBezTo>
                    <a:pt x="11" y="29"/>
                    <a:pt x="12" y="30"/>
                    <a:pt x="12" y="30"/>
                  </a:cubicBezTo>
                  <a:cubicBezTo>
                    <a:pt x="14" y="30"/>
                    <a:pt x="14" y="30"/>
                    <a:pt x="14" y="30"/>
                  </a:cubicBezTo>
                  <a:cubicBezTo>
                    <a:pt x="14" y="30"/>
                    <a:pt x="14" y="30"/>
                    <a:pt x="14" y="30"/>
                  </a:cubicBezTo>
                  <a:cubicBezTo>
                    <a:pt x="15" y="30"/>
                    <a:pt x="15" y="30"/>
                    <a:pt x="15" y="30"/>
                  </a:cubicBezTo>
                  <a:cubicBezTo>
                    <a:pt x="15" y="30"/>
                    <a:pt x="15" y="30"/>
                    <a:pt x="15" y="30"/>
                  </a:cubicBezTo>
                  <a:cubicBezTo>
                    <a:pt x="15" y="30"/>
                    <a:pt x="15" y="30"/>
                    <a:pt x="15" y="30"/>
                  </a:cubicBezTo>
                  <a:cubicBezTo>
                    <a:pt x="18" y="30"/>
                    <a:pt x="20" y="29"/>
                    <a:pt x="22" y="28"/>
                  </a:cubicBezTo>
                  <a:cubicBezTo>
                    <a:pt x="27" y="25"/>
                    <a:pt x="30" y="20"/>
                    <a:pt x="30" y="15"/>
                  </a:cubicBezTo>
                  <a:cubicBezTo>
                    <a:pt x="30" y="13"/>
                    <a:pt x="29" y="10"/>
                    <a:pt x="28" y="8"/>
                  </a:cubicBezTo>
                  <a:cubicBezTo>
                    <a:pt x="28" y="8"/>
                    <a:pt x="28" y="7"/>
                    <a:pt x="27" y="7"/>
                  </a:cubicBezTo>
                  <a:close/>
                </a:path>
              </a:pathLst>
            </a:custGeom>
            <a:solidFill>
              <a:srgbClr val="005CA7"/>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a:stCxn id="35" idx="3"/>
          </p:cNvCxnSpPr>
          <p:nvPr/>
        </p:nvCxnSpPr>
        <p:spPr>
          <a:xfrm flipV="1">
            <a:off x="4169483" y="579967"/>
            <a:ext cx="8246884"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0" y="570341"/>
            <a:ext cx="858582" cy="1159"/>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75286" y="308731"/>
            <a:ext cx="3494197" cy="523220"/>
            <a:chOff x="666819" y="300264"/>
            <a:chExt cx="3257149" cy="523220"/>
          </a:xfrm>
        </p:grpSpPr>
        <p:sp>
          <p:nvSpPr>
            <p:cNvPr id="35" name="圆角矩形 3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什么是研究生</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5" name="TextBox 14"/>
          <p:cNvSpPr txBox="1"/>
          <p:nvPr/>
        </p:nvSpPr>
        <p:spPr>
          <a:xfrm>
            <a:off x="989917" y="1058839"/>
            <a:ext cx="10507815" cy="707886"/>
          </a:xfrm>
          <a:prstGeom prst="rect">
            <a:avLst/>
          </a:prstGeom>
          <a:noFill/>
          <a:ln w="12700">
            <a:solidFill>
              <a:schemeClr val="accent1"/>
            </a:solidFill>
            <a:prstDash val="sysDot"/>
          </a:ln>
        </p:spPr>
        <p:txBody>
          <a:bodyPr wrap="square" rtlCol="0">
            <a:spAutoFit/>
          </a:bodyPr>
          <a:lstStyle/>
          <a:p>
            <a:pPr algn="ctr"/>
            <a:r>
              <a:rPr lang="zh-CN" altLang="en-US" sz="4000" b="1" dirty="0">
                <a:solidFill>
                  <a:srgbClr val="005CA7"/>
                </a:solidFill>
                <a:latin typeface="微软雅黑" panose="020B0503020204020204" pitchFamily="34" charset="-122"/>
                <a:ea typeface="微软雅黑" panose="020B0503020204020204" pitchFamily="34" charset="-122"/>
              </a:rPr>
              <a:t>研究生是国民教育的一种学历</a:t>
            </a:r>
          </a:p>
        </p:txBody>
      </p:sp>
      <p:sp>
        <p:nvSpPr>
          <p:cNvPr id="20" name="TextBox 19"/>
          <p:cNvSpPr txBox="1"/>
          <p:nvPr/>
        </p:nvSpPr>
        <p:spPr>
          <a:xfrm>
            <a:off x="1338866" y="3098786"/>
            <a:ext cx="800219" cy="2048933"/>
          </a:xfrm>
          <a:prstGeom prst="rect">
            <a:avLst/>
          </a:prstGeom>
          <a:noFill/>
          <a:ln w="22225">
            <a:solidFill>
              <a:schemeClr val="accent1">
                <a:lumMod val="75000"/>
              </a:schemeClr>
            </a:solidFill>
            <a:prstDash val="solid"/>
          </a:ln>
        </p:spPr>
        <p:txBody>
          <a:bodyPr vert="eaVert" wrap="square" rtlCol="0">
            <a:spAutoFit/>
          </a:bodyPr>
          <a:lstStyle/>
          <a:p>
            <a:pPr algn="ctr"/>
            <a:r>
              <a:rPr lang="zh-CN" altLang="en-US" sz="4000" b="1" dirty="0">
                <a:solidFill>
                  <a:srgbClr val="FF0000"/>
                </a:solidFill>
                <a:latin typeface="微软雅黑" panose="020B0503020204020204" pitchFamily="34" charset="-122"/>
                <a:ea typeface="微软雅黑" panose="020B0503020204020204" pitchFamily="34" charset="-122"/>
              </a:rPr>
              <a:t>研究生</a:t>
            </a:r>
          </a:p>
        </p:txBody>
      </p:sp>
      <p:sp>
        <p:nvSpPr>
          <p:cNvPr id="21" name="TextBox 20"/>
          <p:cNvSpPr txBox="1"/>
          <p:nvPr/>
        </p:nvSpPr>
        <p:spPr>
          <a:xfrm>
            <a:off x="3589867" y="2057400"/>
            <a:ext cx="7357533" cy="584775"/>
          </a:xfrm>
          <a:prstGeom prst="rect">
            <a:avLst/>
          </a:prstGeom>
          <a:noFill/>
          <a:ln w="19050">
            <a:solidFill>
              <a:schemeClr val="accent1">
                <a:lumMod val="75000"/>
              </a:schemeClr>
            </a:solidFill>
          </a:ln>
        </p:spPr>
        <p:txBody>
          <a:bodyPr wrap="square" rtlCol="0">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培养层次：</a:t>
            </a:r>
            <a:r>
              <a:rPr lang="zh-CN" altLang="en-US" sz="3200" b="1" dirty="0">
                <a:solidFill>
                  <a:srgbClr val="005CA7"/>
                </a:solidFill>
                <a:latin typeface="微软雅黑" panose="020B0503020204020204" pitchFamily="34" charset="-122"/>
                <a:ea typeface="微软雅黑" panose="020B0503020204020204" pitchFamily="34" charset="-122"/>
              </a:rPr>
              <a:t>硕士研究生与博士研究生</a:t>
            </a:r>
          </a:p>
        </p:txBody>
      </p:sp>
      <p:sp>
        <p:nvSpPr>
          <p:cNvPr id="55" name="TextBox 54"/>
          <p:cNvSpPr txBox="1"/>
          <p:nvPr/>
        </p:nvSpPr>
        <p:spPr>
          <a:xfrm>
            <a:off x="3589867" y="2869625"/>
            <a:ext cx="7713133" cy="584775"/>
          </a:xfrm>
          <a:prstGeom prst="rect">
            <a:avLst/>
          </a:prstGeom>
          <a:noFill/>
          <a:ln w="19050">
            <a:solidFill>
              <a:schemeClr val="accent1">
                <a:lumMod val="75000"/>
              </a:schemeClr>
            </a:solidFill>
          </a:ln>
        </p:spPr>
        <p:txBody>
          <a:bodyPr wrap="square" rtlCol="0">
            <a:spAutoFit/>
          </a:bodyPr>
          <a:lstStyle/>
          <a:p>
            <a:r>
              <a:rPr lang="zh-CN" altLang="en-US" sz="3200" b="1" dirty="0" smtClean="0">
                <a:solidFill>
                  <a:srgbClr val="FF0000"/>
                </a:solidFill>
                <a:latin typeface="微软雅黑" panose="020B0503020204020204" pitchFamily="34" charset="-122"/>
                <a:ea typeface="微软雅黑" panose="020B0503020204020204" pitchFamily="34" charset="-122"/>
              </a:rPr>
              <a:t>培养</a:t>
            </a:r>
            <a:r>
              <a:rPr lang="zh-CN" altLang="en-US" sz="3200" b="1" dirty="0">
                <a:solidFill>
                  <a:srgbClr val="FF0000"/>
                </a:solidFill>
                <a:latin typeface="微软雅黑" panose="020B0503020204020204" pitchFamily="34" charset="-122"/>
                <a:ea typeface="微软雅黑" panose="020B0503020204020204" pitchFamily="34" charset="-122"/>
              </a:rPr>
              <a:t>方向</a:t>
            </a:r>
            <a:r>
              <a:rPr lang="zh-CN" altLang="en-US" sz="3200" b="1" dirty="0" smtClean="0">
                <a:solidFill>
                  <a:srgbClr val="FF0000"/>
                </a:solidFill>
                <a:latin typeface="微软雅黑" panose="020B0503020204020204" pitchFamily="34" charset="-122"/>
                <a:ea typeface="微软雅黑" panose="020B0503020204020204" pitchFamily="34" charset="-122"/>
              </a:rPr>
              <a:t>：</a:t>
            </a:r>
            <a:r>
              <a:rPr lang="zh-CN" altLang="en-US" sz="3200" b="1" dirty="0">
                <a:solidFill>
                  <a:srgbClr val="005CA7"/>
                </a:solidFill>
                <a:latin typeface="微软雅黑" panose="020B0503020204020204" pitchFamily="34" charset="-122"/>
                <a:ea typeface="微软雅黑" panose="020B0503020204020204" pitchFamily="34" charset="-122"/>
              </a:rPr>
              <a:t>学术型研究生与专业型研究生</a:t>
            </a:r>
          </a:p>
        </p:txBody>
      </p:sp>
      <p:sp>
        <p:nvSpPr>
          <p:cNvPr id="60" name="TextBox 59"/>
          <p:cNvSpPr txBox="1"/>
          <p:nvPr/>
        </p:nvSpPr>
        <p:spPr>
          <a:xfrm>
            <a:off x="3606795" y="3707852"/>
            <a:ext cx="7713133" cy="584775"/>
          </a:xfrm>
          <a:prstGeom prst="rect">
            <a:avLst/>
          </a:prstGeom>
          <a:noFill/>
          <a:ln w="19050">
            <a:solidFill>
              <a:schemeClr val="accent1">
                <a:lumMod val="75000"/>
              </a:schemeClr>
            </a:solidFill>
          </a:ln>
        </p:spPr>
        <p:txBody>
          <a:bodyPr wrap="square" rtlCol="0">
            <a:spAutoFit/>
          </a:bodyPr>
          <a:lstStyle/>
          <a:p>
            <a:r>
              <a:rPr lang="zh-CN" altLang="en-US" sz="3200" b="1" dirty="0" smtClean="0">
                <a:solidFill>
                  <a:srgbClr val="FF0000"/>
                </a:solidFill>
                <a:latin typeface="微软雅黑" panose="020B0503020204020204" pitchFamily="34" charset="-122"/>
                <a:ea typeface="微软雅黑" panose="020B0503020204020204" pitchFamily="34" charset="-122"/>
              </a:rPr>
              <a:t>学习方式：</a:t>
            </a:r>
            <a:r>
              <a:rPr lang="zh-CN" altLang="en-US" sz="3200" b="1" dirty="0">
                <a:solidFill>
                  <a:srgbClr val="005CA7"/>
                </a:solidFill>
                <a:latin typeface="微软雅黑" panose="020B0503020204020204" pitchFamily="34" charset="-122"/>
                <a:ea typeface="微软雅黑" panose="020B0503020204020204" pitchFamily="34" charset="-122"/>
              </a:rPr>
              <a:t>全日制与非全日制</a:t>
            </a:r>
          </a:p>
        </p:txBody>
      </p:sp>
      <p:sp>
        <p:nvSpPr>
          <p:cNvPr id="62" name="TextBox 61"/>
          <p:cNvSpPr txBox="1"/>
          <p:nvPr/>
        </p:nvSpPr>
        <p:spPr>
          <a:xfrm>
            <a:off x="3606795" y="4478866"/>
            <a:ext cx="7713133" cy="584775"/>
          </a:xfrm>
          <a:prstGeom prst="rect">
            <a:avLst/>
          </a:prstGeom>
          <a:noFill/>
          <a:ln w="19050">
            <a:solidFill>
              <a:schemeClr val="accent1">
                <a:lumMod val="75000"/>
              </a:schemeClr>
            </a:solidFill>
          </a:ln>
        </p:spPr>
        <p:txBody>
          <a:bodyPr wrap="square" rtlCol="0">
            <a:spAutoFit/>
          </a:bodyPr>
          <a:lstStyle/>
          <a:p>
            <a:r>
              <a:rPr lang="zh-CN" altLang="en-US" sz="3200" b="1" dirty="0" smtClean="0">
                <a:solidFill>
                  <a:srgbClr val="FF0000"/>
                </a:solidFill>
                <a:latin typeface="微软雅黑" panose="020B0503020204020204" pitchFamily="34" charset="-122"/>
                <a:ea typeface="微软雅黑" panose="020B0503020204020204" pitchFamily="34" charset="-122"/>
              </a:rPr>
              <a:t>报考类别：</a:t>
            </a:r>
            <a:r>
              <a:rPr lang="zh-CN" altLang="en-US" sz="3200" b="1" dirty="0">
                <a:solidFill>
                  <a:srgbClr val="005CA7"/>
                </a:solidFill>
                <a:latin typeface="微软雅黑" panose="020B0503020204020204" pitchFamily="34" charset="-122"/>
                <a:ea typeface="微软雅黑" panose="020B0503020204020204" pitchFamily="34" charset="-122"/>
              </a:rPr>
              <a:t>定向与非定向</a:t>
            </a:r>
          </a:p>
        </p:txBody>
      </p:sp>
      <p:sp>
        <p:nvSpPr>
          <p:cNvPr id="63" name="TextBox 62"/>
          <p:cNvSpPr txBox="1"/>
          <p:nvPr/>
        </p:nvSpPr>
        <p:spPr>
          <a:xfrm>
            <a:off x="3598328" y="5236346"/>
            <a:ext cx="7713133" cy="1077218"/>
          </a:xfrm>
          <a:prstGeom prst="rect">
            <a:avLst/>
          </a:prstGeom>
          <a:noFill/>
          <a:ln w="19050">
            <a:solidFill>
              <a:schemeClr val="accent1">
                <a:lumMod val="75000"/>
              </a:schemeClr>
            </a:solidFill>
          </a:ln>
        </p:spPr>
        <p:txBody>
          <a:bodyPr wrap="square" rtlCol="0">
            <a:spAutoFit/>
          </a:bodyPr>
          <a:lstStyle/>
          <a:p>
            <a:r>
              <a:rPr lang="zh-CN" altLang="en-US" sz="3200" b="1" dirty="0" smtClean="0">
                <a:solidFill>
                  <a:srgbClr val="FF0000"/>
                </a:solidFill>
                <a:latin typeface="微软雅黑" panose="020B0503020204020204" pitchFamily="34" charset="-122"/>
                <a:ea typeface="微软雅黑" panose="020B0503020204020204" pitchFamily="34" charset="-122"/>
              </a:rPr>
              <a:t>考试方式：</a:t>
            </a:r>
            <a:r>
              <a:rPr lang="zh-CN" altLang="en-US" sz="3200" b="1" dirty="0">
                <a:solidFill>
                  <a:srgbClr val="005CA7"/>
                </a:solidFill>
                <a:latin typeface="微软雅黑" panose="020B0503020204020204" pitchFamily="34" charset="-122"/>
                <a:ea typeface="微软雅黑" panose="020B0503020204020204" pitchFamily="34" charset="-122"/>
              </a:rPr>
              <a:t>全国统一考试、联合考试、</a:t>
            </a:r>
            <a:endParaRPr lang="en-US" altLang="zh-CN" sz="3200" b="1" dirty="0">
              <a:solidFill>
                <a:srgbClr val="005CA7"/>
              </a:solidFill>
              <a:latin typeface="微软雅黑" panose="020B0503020204020204" pitchFamily="34" charset="-122"/>
              <a:ea typeface="微软雅黑" panose="020B0503020204020204" pitchFamily="34" charset="-122"/>
            </a:endParaRPr>
          </a:p>
          <a:p>
            <a:r>
              <a:rPr lang="zh-CN" altLang="en-US" sz="3200" b="1" dirty="0" smtClean="0">
                <a:solidFill>
                  <a:srgbClr val="005CA7"/>
                </a:solidFill>
                <a:latin typeface="微软雅黑" panose="020B0503020204020204" pitchFamily="34" charset="-122"/>
                <a:ea typeface="微软雅黑" panose="020B0503020204020204" pitchFamily="34" charset="-122"/>
              </a:rPr>
              <a:t>                 单独</a:t>
            </a:r>
            <a:r>
              <a:rPr lang="zh-CN" altLang="en-US" sz="3200" b="1" dirty="0">
                <a:solidFill>
                  <a:srgbClr val="005CA7"/>
                </a:solidFill>
                <a:latin typeface="微软雅黑" panose="020B0503020204020204" pitchFamily="34" charset="-122"/>
                <a:ea typeface="微软雅黑" panose="020B0503020204020204" pitchFamily="34" charset="-122"/>
              </a:rPr>
              <a:t>考试、推荐免试</a:t>
            </a:r>
          </a:p>
        </p:txBody>
      </p:sp>
      <p:cxnSp>
        <p:nvCxnSpPr>
          <p:cNvPr id="26" name="直接连接符 25"/>
          <p:cNvCxnSpPr>
            <a:stCxn id="20" idx="3"/>
          </p:cNvCxnSpPr>
          <p:nvPr/>
        </p:nvCxnSpPr>
        <p:spPr>
          <a:xfrm>
            <a:off x="2139085" y="4123253"/>
            <a:ext cx="485582"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624667" y="2349787"/>
            <a:ext cx="0" cy="3425168"/>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21" idx="1"/>
          </p:cNvCxnSpPr>
          <p:nvPr/>
        </p:nvCxnSpPr>
        <p:spPr>
          <a:xfrm>
            <a:off x="2624667" y="2349787"/>
            <a:ext cx="965200"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2641595" y="4123253"/>
            <a:ext cx="965200"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2624667" y="4771253"/>
            <a:ext cx="965200"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2624667" y="5762541"/>
            <a:ext cx="965200"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2641595" y="3162012"/>
            <a:ext cx="965200" cy="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p:nvPr/>
        </p:nvSpPr>
        <p:spPr>
          <a:xfrm>
            <a:off x="863817" y="3387002"/>
            <a:ext cx="2606692" cy="394286"/>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algn="ctr"/>
            <a:r>
              <a:rPr lang="en-US" altLang="zh-CN" sz="1200" b="1" dirty="0" smtClean="0">
                <a:latin typeface="微软雅黑" panose="020B0503020204020204" pitchFamily="34" charset="-122"/>
                <a:ea typeface="微软雅黑" panose="020B0503020204020204" pitchFamily="34" charset="-122"/>
              </a:rPr>
              <a:t>1</a:t>
            </a:r>
            <a:r>
              <a:rPr lang="zh-CN" altLang="en-US" sz="1200" b="1" dirty="0" smtClean="0">
                <a:latin typeface="微软雅黑" panose="020B0503020204020204" pitchFamily="34" charset="-122"/>
                <a:ea typeface="微软雅黑" panose="020B0503020204020204" pitchFamily="34" charset="-122"/>
              </a:rPr>
              <a:t>、上课</a:t>
            </a:r>
            <a:endParaRPr lang="zh-CN" altLang="en-US" sz="1200" b="1" dirty="0">
              <a:latin typeface="微软雅黑" panose="020B0503020204020204" pitchFamily="34" charset="-122"/>
              <a:ea typeface="微软雅黑" panose="020B0503020204020204" pitchFamily="34" charset="-122"/>
            </a:endParaRPr>
          </a:p>
        </p:txBody>
      </p:sp>
      <p:sp>
        <p:nvSpPr>
          <p:cNvPr id="12" name="Rectangle 9"/>
          <p:cNvSpPr/>
          <p:nvPr/>
        </p:nvSpPr>
        <p:spPr>
          <a:xfrm>
            <a:off x="858581" y="5890381"/>
            <a:ext cx="2611928" cy="394286"/>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algn="ctr"/>
            <a:r>
              <a:rPr lang="en-US" altLang="zh-CN" sz="1200" b="1" dirty="0" smtClean="0">
                <a:latin typeface="微软雅黑" panose="020B0503020204020204" pitchFamily="34" charset="-122"/>
                <a:ea typeface="微软雅黑" panose="020B0503020204020204" pitchFamily="34" charset="-122"/>
              </a:rPr>
              <a:t>3</a:t>
            </a:r>
            <a:r>
              <a:rPr lang="zh-CN" altLang="en-US" sz="1200" b="1" dirty="0" smtClean="0">
                <a:latin typeface="微软雅黑" panose="020B0503020204020204" pitchFamily="34" charset="-122"/>
                <a:ea typeface="微软雅黑" panose="020B0503020204020204" pitchFamily="34" charset="-122"/>
              </a:rPr>
              <a:t>、发表学术论文</a:t>
            </a:r>
            <a:endParaRPr lang="zh-CN" altLang="en-US" sz="1200" b="1"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737148" y="1573962"/>
            <a:ext cx="5351387" cy="743490"/>
            <a:chOff x="6737148" y="1573962"/>
            <a:chExt cx="5357296" cy="743490"/>
          </a:xfrm>
        </p:grpSpPr>
        <p:sp>
          <p:nvSpPr>
            <p:cNvPr id="16" name="Rectangle: Top Corners Rounded 11"/>
            <p:cNvSpPr/>
            <p:nvPr/>
          </p:nvSpPr>
          <p:spPr>
            <a:xfrm rot="10800000" flipH="1">
              <a:off x="7357542" y="1573962"/>
              <a:ext cx="61528" cy="743490"/>
            </a:xfrm>
            <a:prstGeom prst="round2SameRect">
              <a:avLst>
                <a:gd name="adj1" fmla="val 50000"/>
                <a:gd name="adj2"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1" name="组合 10"/>
            <p:cNvGrpSpPr/>
            <p:nvPr/>
          </p:nvGrpSpPr>
          <p:grpSpPr>
            <a:xfrm>
              <a:off x="6737148" y="1644684"/>
              <a:ext cx="5357296" cy="584771"/>
              <a:chOff x="6737148" y="1644684"/>
              <a:chExt cx="5357296" cy="584771"/>
            </a:xfrm>
          </p:grpSpPr>
          <p:sp>
            <p:nvSpPr>
              <p:cNvPr id="49" name="矩形 48"/>
              <p:cNvSpPr/>
              <p:nvPr/>
            </p:nvSpPr>
            <p:spPr>
              <a:xfrm>
                <a:off x="7553560" y="1699797"/>
                <a:ext cx="4540884" cy="499620"/>
              </a:xfrm>
              <a:prstGeom prst="rect">
                <a:avLst/>
              </a:prstGeom>
            </p:spPr>
            <p:txBody>
              <a:bodyPr wrap="square" lIns="91436" tIns="45718" rIns="91436" bIns="45718">
                <a:spAutoFit/>
              </a:bodyPr>
              <a:lstStyle/>
              <a:p>
                <a:pPr>
                  <a:lnSpc>
                    <a:spcPct val="150000"/>
                  </a:lnSpc>
                </a:pP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专业课、英语课等，但成绩并非最重要</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1" name="TextBox 76"/>
              <p:cNvSpPr txBox="1"/>
              <p:nvPr/>
            </p:nvSpPr>
            <p:spPr>
              <a:xfrm>
                <a:off x="6737148" y="1644684"/>
                <a:ext cx="437932"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rgbClr val="005CA7"/>
                    </a:solidFill>
                  </a:rPr>
                  <a:t>1</a:t>
                </a:r>
                <a:endParaRPr lang="zh-CN" altLang="en-US" sz="3200" dirty="0">
                  <a:solidFill>
                    <a:srgbClr val="005CA7"/>
                  </a:solidFill>
                </a:endParaRPr>
              </a:p>
            </p:txBody>
          </p:sp>
        </p:grpSp>
      </p:grpSp>
      <p:grpSp>
        <p:nvGrpSpPr>
          <p:cNvPr id="13" name="组合 12"/>
          <p:cNvGrpSpPr/>
          <p:nvPr/>
        </p:nvGrpSpPr>
        <p:grpSpPr>
          <a:xfrm>
            <a:off x="6737148" y="2722872"/>
            <a:ext cx="5183608" cy="743490"/>
            <a:chOff x="6737148" y="2722872"/>
            <a:chExt cx="5183608" cy="743490"/>
          </a:xfrm>
        </p:grpSpPr>
        <p:sp>
          <p:nvSpPr>
            <p:cNvPr id="18" name="Rectangle: Top Corners Rounded 13"/>
            <p:cNvSpPr/>
            <p:nvPr/>
          </p:nvSpPr>
          <p:spPr>
            <a:xfrm rot="10800000" flipH="1">
              <a:off x="7357542" y="2722872"/>
              <a:ext cx="61528" cy="743490"/>
            </a:xfrm>
            <a:prstGeom prst="round2SameRect">
              <a:avLst>
                <a:gd name="adj1" fmla="val 50000"/>
                <a:gd name="adj2"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3" name="矩形 52"/>
            <p:cNvSpPr/>
            <p:nvPr/>
          </p:nvSpPr>
          <p:spPr>
            <a:xfrm>
              <a:off x="7592217" y="2810341"/>
              <a:ext cx="4328539" cy="499620"/>
            </a:xfrm>
            <a:prstGeom prst="rect">
              <a:avLst/>
            </a:prstGeom>
          </p:spPr>
          <p:txBody>
            <a:bodyPr wrap="square" lIns="91436" tIns="45718" rIns="91436" bIns="45718">
              <a:spAutoFit/>
            </a:bodyPr>
            <a:lstStyle/>
            <a:p>
              <a:pPr>
                <a:lnSpc>
                  <a:spcPct val="150000"/>
                </a:lnSpc>
              </a:pP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参与科研项目，培养科研能力</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2" name="TextBox 76"/>
            <p:cNvSpPr txBox="1"/>
            <p:nvPr/>
          </p:nvSpPr>
          <p:spPr>
            <a:xfrm>
              <a:off x="6737148" y="2802231"/>
              <a:ext cx="437932"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rgbClr val="005CA7"/>
                  </a:solidFill>
                </a:rPr>
                <a:t>2</a:t>
              </a:r>
              <a:endParaRPr lang="zh-CN" altLang="en-US" sz="3200" dirty="0">
                <a:solidFill>
                  <a:srgbClr val="005CA7"/>
                </a:solidFill>
              </a:endParaRPr>
            </a:p>
          </p:txBody>
        </p:sp>
      </p:grpSp>
      <p:grpSp>
        <p:nvGrpSpPr>
          <p:cNvPr id="14" name="组合 13"/>
          <p:cNvGrpSpPr/>
          <p:nvPr/>
        </p:nvGrpSpPr>
        <p:grpSpPr>
          <a:xfrm>
            <a:off x="6737148" y="3871782"/>
            <a:ext cx="5208775" cy="743490"/>
            <a:chOff x="6737148" y="3871782"/>
            <a:chExt cx="5208775" cy="743490"/>
          </a:xfrm>
        </p:grpSpPr>
        <p:sp>
          <p:nvSpPr>
            <p:cNvPr id="19" name="Rectangle: Top Corners Rounded 14"/>
            <p:cNvSpPr/>
            <p:nvPr/>
          </p:nvSpPr>
          <p:spPr>
            <a:xfrm rot="10800000" flipH="1">
              <a:off x="7357543" y="3871782"/>
              <a:ext cx="61528" cy="743490"/>
            </a:xfrm>
            <a:prstGeom prst="round2SameRect">
              <a:avLst>
                <a:gd name="adj1" fmla="val 50000"/>
                <a:gd name="adj2"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6" name="矩形 55"/>
            <p:cNvSpPr/>
            <p:nvPr/>
          </p:nvSpPr>
          <p:spPr>
            <a:xfrm>
              <a:off x="7650940" y="3953581"/>
              <a:ext cx="4294983" cy="553994"/>
            </a:xfrm>
            <a:prstGeom prst="rect">
              <a:avLst/>
            </a:prstGeom>
          </p:spPr>
          <p:txBody>
            <a:bodyPr wrap="square" lIns="91436" tIns="45718" rIns="91436" bIns="45718">
              <a:spAutoFit/>
            </a:bodyPr>
            <a:lstStyle/>
            <a:p>
              <a:pPr>
                <a:lnSpc>
                  <a:spcPct val="150000"/>
                </a:lnSpc>
              </a:pP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做出创新型科研成果，公开发表出来</a:t>
              </a:r>
            </a:p>
          </p:txBody>
        </p:sp>
        <p:sp>
          <p:nvSpPr>
            <p:cNvPr id="63" name="TextBox 76"/>
            <p:cNvSpPr txBox="1"/>
            <p:nvPr/>
          </p:nvSpPr>
          <p:spPr>
            <a:xfrm>
              <a:off x="6737148" y="3951141"/>
              <a:ext cx="437932"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rgbClr val="005CA7"/>
                  </a:solidFill>
                </a:rPr>
                <a:t>3</a:t>
              </a:r>
              <a:endParaRPr lang="zh-CN" altLang="en-US" sz="3200" dirty="0">
                <a:solidFill>
                  <a:srgbClr val="005CA7"/>
                </a:solidFill>
              </a:endParaRPr>
            </a:p>
          </p:txBody>
        </p:sp>
      </p:grpSp>
      <p:grpSp>
        <p:nvGrpSpPr>
          <p:cNvPr id="17" name="组合 16"/>
          <p:cNvGrpSpPr/>
          <p:nvPr/>
        </p:nvGrpSpPr>
        <p:grpSpPr>
          <a:xfrm>
            <a:off x="6737148" y="5020692"/>
            <a:ext cx="5183608" cy="743490"/>
            <a:chOff x="6737148" y="5020692"/>
            <a:chExt cx="5183608" cy="743490"/>
          </a:xfrm>
        </p:grpSpPr>
        <p:sp>
          <p:nvSpPr>
            <p:cNvPr id="20" name="Rectangle: Top Corners Rounded 15"/>
            <p:cNvSpPr/>
            <p:nvPr/>
          </p:nvSpPr>
          <p:spPr>
            <a:xfrm rot="10800000" flipH="1">
              <a:off x="7357543" y="5020692"/>
              <a:ext cx="61528" cy="743490"/>
            </a:xfrm>
            <a:prstGeom prst="round2SameRect">
              <a:avLst>
                <a:gd name="adj1" fmla="val 50000"/>
                <a:gd name="adj2" fmla="val 50000"/>
              </a:avLst>
            </a:prstGeom>
            <a:solidFill>
              <a:srgbClr val="005C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9" name="矩形 58"/>
            <p:cNvSpPr/>
            <p:nvPr/>
          </p:nvSpPr>
          <p:spPr>
            <a:xfrm>
              <a:off x="7692885" y="5113600"/>
              <a:ext cx="4227871" cy="553994"/>
            </a:xfrm>
            <a:prstGeom prst="rect">
              <a:avLst/>
            </a:prstGeom>
          </p:spPr>
          <p:txBody>
            <a:bodyPr wrap="square" lIns="91436" tIns="45718" rIns="91436" bIns="45718">
              <a:spAutoFit/>
            </a:bodyPr>
            <a:lstStyle/>
            <a:p>
              <a:pPr>
                <a:lnSpc>
                  <a:spcPct val="150000"/>
                </a:lnSpc>
              </a:pP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将研究成果集结成册，使之成体系</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64" name="TextBox 76"/>
            <p:cNvSpPr txBox="1"/>
            <p:nvPr/>
          </p:nvSpPr>
          <p:spPr>
            <a:xfrm>
              <a:off x="6737148" y="5050437"/>
              <a:ext cx="437932" cy="584771"/>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3200" dirty="0" smtClean="0">
                  <a:solidFill>
                    <a:srgbClr val="005CA7"/>
                  </a:solidFill>
                </a:rPr>
                <a:t>4</a:t>
              </a:r>
              <a:endParaRPr lang="zh-CN" altLang="en-US" sz="3200" dirty="0">
                <a:solidFill>
                  <a:srgbClr val="005CA7"/>
                </a:solidFill>
              </a:endParaRPr>
            </a:p>
          </p:txBody>
        </p:sp>
      </p:grpSp>
      <p:cxnSp>
        <p:nvCxnSpPr>
          <p:cNvPr id="44" name="直接连接符 43"/>
          <p:cNvCxnSpPr/>
          <p:nvPr/>
        </p:nvCxnSpPr>
        <p:spPr>
          <a:xfrm flipV="1">
            <a:off x="3932475" y="561874"/>
            <a:ext cx="8259525" cy="9626"/>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0" y="571500"/>
            <a:ext cx="858582"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666819" y="300264"/>
            <a:ext cx="3257149" cy="523220"/>
            <a:chOff x="666819" y="300264"/>
            <a:chExt cx="3257149" cy="523220"/>
          </a:xfrm>
        </p:grpSpPr>
        <p:sp>
          <p:nvSpPr>
            <p:cNvPr id="48" name="圆角矩形 47"/>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什么是研究生</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817" y="1464684"/>
            <a:ext cx="2606692" cy="1922318"/>
          </a:xfrm>
          <a:prstGeom prst="rect">
            <a:avLst/>
          </a:prstGeom>
        </p:spPr>
      </p:pic>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4474" y="1475675"/>
            <a:ext cx="2585628" cy="2232259"/>
          </a:xfrm>
          <a:prstGeom prst="rect">
            <a:avLst/>
          </a:prstGeom>
        </p:spPr>
      </p:pic>
      <p:sp>
        <p:nvSpPr>
          <p:cNvPr id="50" name="Rectangle 6"/>
          <p:cNvSpPr/>
          <p:nvPr/>
        </p:nvSpPr>
        <p:spPr>
          <a:xfrm>
            <a:off x="3683552" y="3387002"/>
            <a:ext cx="2606692" cy="394286"/>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algn="ctr"/>
            <a:r>
              <a:rPr lang="en-US" altLang="zh-CN" sz="1200" b="1" dirty="0" smtClean="0">
                <a:latin typeface="微软雅黑" panose="020B0503020204020204" pitchFamily="34" charset="-122"/>
                <a:ea typeface="微软雅黑" panose="020B0503020204020204" pitchFamily="34" charset="-122"/>
              </a:rPr>
              <a:t>2</a:t>
            </a:r>
            <a:r>
              <a:rPr lang="zh-CN" altLang="en-US" sz="1200" b="1" dirty="0" smtClean="0">
                <a:latin typeface="微软雅黑" panose="020B0503020204020204" pitchFamily="34" charset="-122"/>
                <a:ea typeface="微软雅黑" panose="020B0503020204020204" pitchFamily="34" charset="-122"/>
              </a:rPr>
              <a:t>、参与实验室科研项目</a:t>
            </a:r>
            <a:endParaRPr lang="zh-CN" altLang="en-US" sz="1200" b="1" dirty="0">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817" y="4039373"/>
            <a:ext cx="2606692" cy="1851008"/>
          </a:xfrm>
          <a:prstGeom prst="rect">
            <a:avLst/>
          </a:prstGeom>
        </p:spPr>
      </p:pic>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3552" y="4039373"/>
            <a:ext cx="2606692" cy="1881094"/>
          </a:xfrm>
          <a:prstGeom prst="rect">
            <a:avLst/>
          </a:prstGeom>
        </p:spPr>
      </p:pic>
      <p:sp>
        <p:nvSpPr>
          <p:cNvPr id="60" name="Rectangle 6"/>
          <p:cNvSpPr/>
          <p:nvPr/>
        </p:nvSpPr>
        <p:spPr>
          <a:xfrm>
            <a:off x="3673410" y="5890381"/>
            <a:ext cx="2606692" cy="394286"/>
          </a:xfrm>
          <a:prstGeom prst="rect">
            <a:avLst/>
          </a:prstGeom>
          <a:solidFill>
            <a:srgbClr val="005C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normAutofit/>
          </a:bodyPr>
          <a:lstStyle/>
          <a:p>
            <a:pPr algn="ctr"/>
            <a:r>
              <a:rPr lang="en-US" altLang="zh-CN" sz="1200" b="1" dirty="0" smtClean="0">
                <a:latin typeface="微软雅黑" panose="020B0503020204020204" pitchFamily="34" charset="-122"/>
                <a:ea typeface="微软雅黑" panose="020B0503020204020204" pitchFamily="34" charset="-122"/>
              </a:rPr>
              <a:t>4</a:t>
            </a:r>
            <a:r>
              <a:rPr lang="zh-CN" altLang="en-US" sz="1200" b="1" dirty="0" smtClean="0">
                <a:latin typeface="微软雅黑" panose="020B0503020204020204" pitchFamily="34" charset="-122"/>
                <a:ea typeface="微软雅黑" panose="020B0503020204020204" pitchFamily="34" charset="-122"/>
              </a:rPr>
              <a:t>、毕业论文开题、答辩</a:t>
            </a:r>
            <a:endParaRPr lang="zh-CN" altLang="en-US" sz="1200" b="1"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箭头: 五边形 79"/>
          <p:cNvSpPr/>
          <p:nvPr/>
        </p:nvSpPr>
        <p:spPr bwMode="auto">
          <a:xfrm>
            <a:off x="759240" y="1979969"/>
            <a:ext cx="2757117" cy="464190"/>
          </a:xfrm>
          <a:prstGeom prst="homePlate">
            <a:avLst/>
          </a:prstGeom>
          <a:solidFill>
            <a:srgbClr val="005CA7"/>
          </a:solidFill>
          <a:ln w="19050">
            <a:noFill/>
            <a:round/>
          </a:ln>
          <a:effectLst/>
        </p:spPr>
        <p:txBody>
          <a:bodyPr vert="horz" wrap="none" lIns="91440" tIns="45720" rIns="91440" bIns="45720" anchor="ctr" anchorCtr="1" compatLnSpc="1"/>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耐力</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 name="箭头: V 形 76"/>
          <p:cNvSpPr/>
          <p:nvPr/>
        </p:nvSpPr>
        <p:spPr bwMode="auto">
          <a:xfrm>
            <a:off x="3381014" y="1979969"/>
            <a:ext cx="2757117" cy="464190"/>
          </a:xfrm>
          <a:prstGeom prst="chevron">
            <a:avLst/>
          </a:prstGeom>
          <a:solidFill>
            <a:schemeClr val="bg2"/>
          </a:solidFill>
          <a:ln w="19050">
            <a:noFill/>
            <a:round/>
          </a:ln>
          <a:effectLst/>
        </p:spPr>
        <p:txBody>
          <a:bodyPr vert="horz" wrap="none" lIns="91440" tIns="45720" rIns="91440" bIns="45720" anchor="ctr" anchorCtr="1" compatLnSpc="1"/>
          <a:lstStyle/>
          <a:p>
            <a:pPr algn="ctr"/>
            <a:r>
              <a:rPr lang="zh-CN" altLang="en-US" sz="1600" b="1" dirty="0" smtClean="0">
                <a:solidFill>
                  <a:schemeClr val="accent5">
                    <a:lumMod val="75000"/>
                  </a:schemeClr>
                </a:solidFill>
                <a:latin typeface="微软雅黑" panose="020B0503020204020204" pitchFamily="34" charset="-122"/>
                <a:ea typeface="微软雅黑" panose="020B0503020204020204" pitchFamily="34" charset="-122"/>
              </a:rPr>
              <a:t>专注力</a:t>
            </a:r>
            <a:endParaRPr lang="zh-CN" altLang="en-US" sz="16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2" name="箭头: V 形 73"/>
          <p:cNvSpPr/>
          <p:nvPr/>
        </p:nvSpPr>
        <p:spPr bwMode="auto">
          <a:xfrm>
            <a:off x="6029243" y="1979969"/>
            <a:ext cx="2757117" cy="464189"/>
          </a:xfrm>
          <a:prstGeom prst="chevron">
            <a:avLst/>
          </a:prstGeom>
          <a:solidFill>
            <a:srgbClr val="005CA7"/>
          </a:solidFill>
          <a:ln w="19050">
            <a:noFill/>
            <a:round/>
          </a:ln>
          <a:effectLst/>
        </p:spPr>
        <p:txBody>
          <a:bodyPr vert="horz" wrap="none" lIns="91440" tIns="45720" rIns="91440" bIns="45720" anchor="ctr" anchorCtr="1" compatLnSpc="1"/>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提问能力</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5" name="箭头: V 形 70"/>
          <p:cNvSpPr/>
          <p:nvPr/>
        </p:nvSpPr>
        <p:spPr bwMode="auto">
          <a:xfrm>
            <a:off x="8677472" y="1979969"/>
            <a:ext cx="2757117" cy="464190"/>
          </a:xfrm>
          <a:prstGeom prst="chevron">
            <a:avLst/>
          </a:prstGeom>
          <a:solidFill>
            <a:schemeClr val="bg1">
              <a:lumMod val="95000"/>
            </a:schemeClr>
          </a:solidFill>
          <a:ln w="19050">
            <a:noFill/>
            <a:round/>
          </a:ln>
          <a:effectLst/>
        </p:spPr>
        <p:txBody>
          <a:bodyPr vert="horz" wrap="none" lIns="91440" tIns="45720" rIns="91440" bIns="45720" anchor="ctr" anchorCtr="1" compatLnSpc="1"/>
          <a:lstStyle/>
          <a:p>
            <a:pPr algn="ctr"/>
            <a:r>
              <a:rPr lang="zh-CN" altLang="en-US" sz="1600" b="1" dirty="0">
                <a:solidFill>
                  <a:schemeClr val="accent5">
                    <a:lumMod val="75000"/>
                  </a:schemeClr>
                </a:solidFill>
                <a:latin typeface="微软雅黑" panose="020B0503020204020204" pitchFamily="34" charset="-122"/>
                <a:ea typeface="微软雅黑" panose="020B0503020204020204" pitchFamily="34" charset="-122"/>
              </a:rPr>
              <a:t>创新</a:t>
            </a:r>
            <a:r>
              <a:rPr lang="zh-CN" altLang="en-US" sz="1600" b="1" dirty="0" smtClean="0">
                <a:solidFill>
                  <a:schemeClr val="accent5">
                    <a:lumMod val="75000"/>
                  </a:schemeClr>
                </a:solidFill>
                <a:latin typeface="微软雅黑" panose="020B0503020204020204" pitchFamily="34" charset="-122"/>
                <a:ea typeface="微软雅黑" panose="020B0503020204020204" pitchFamily="34" charset="-122"/>
              </a:rPr>
              <a:t>能力</a:t>
            </a:r>
            <a:endParaRPr lang="zh-CN" altLang="en-US" sz="1600" b="1"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08213" y="2492160"/>
            <a:ext cx="2389928" cy="3057740"/>
            <a:chOff x="757411" y="2492160"/>
            <a:chExt cx="2389928" cy="3057740"/>
          </a:xfrm>
          <a:solidFill>
            <a:schemeClr val="bg1">
              <a:lumMod val="85000"/>
            </a:schemeClr>
          </a:solidFill>
        </p:grpSpPr>
        <p:sp>
          <p:nvSpPr>
            <p:cNvPr id="5" name="矩形 4"/>
            <p:cNvSpPr/>
            <p:nvPr/>
          </p:nvSpPr>
          <p:spPr bwMode="auto">
            <a:xfrm>
              <a:off x="757411" y="2492160"/>
              <a:ext cx="2389928" cy="3057740"/>
            </a:xfrm>
            <a:prstGeom prst="rect">
              <a:avLst/>
            </a:prstGeom>
            <a:grpFill/>
            <a:ln w="3175">
              <a:noFill/>
              <a:round/>
            </a:ln>
          </p:spPr>
          <p:txBody>
            <a:bodyPr vert="horz" wrap="square" lIns="91440" tIns="45720" rIns="91440" bIns="45720" anchor="ctr" anchorCtr="1" compatLnSpc="1"/>
            <a:lstStyle/>
            <a:p>
              <a:pPr algn="ctr">
                <a:lnSpc>
                  <a:spcPct val="120000"/>
                </a:lnSpc>
              </a:pPr>
              <a:endParaRPr lang="zh-CN" altLang="en-US" sz="1200" dirty="0"/>
            </a:p>
          </p:txBody>
        </p:sp>
        <p:sp>
          <p:nvSpPr>
            <p:cNvPr id="24" name="矩形 23"/>
            <p:cNvSpPr/>
            <p:nvPr/>
          </p:nvSpPr>
          <p:spPr>
            <a:xfrm>
              <a:off x="871246" y="2621840"/>
              <a:ext cx="2202153" cy="2862318"/>
            </a:xfrm>
            <a:prstGeom prst="rect">
              <a:avLst/>
            </a:prstGeom>
            <a:grpFill/>
          </p:spPr>
          <p:txBody>
            <a:bodyPr wrap="square" lIns="91436" tIns="45718" rIns="91436" bIns="45718">
              <a:spAutoFit/>
            </a:bodyPr>
            <a:lstStyle/>
            <a:p>
              <a:pPr algn="dist">
                <a:lnSpc>
                  <a:spcPct val="150000"/>
                </a:lnSpc>
              </a:pP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读研就像调试一个程序，错误长时间排除不了，甚至越来越多，对人的心理打击会很大，怎么办？</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3446921" y="2492160"/>
            <a:ext cx="2389928" cy="3057740"/>
            <a:chOff x="3379185" y="2492160"/>
            <a:chExt cx="2389928" cy="3057740"/>
          </a:xfrm>
        </p:grpSpPr>
        <p:sp>
          <p:nvSpPr>
            <p:cNvPr id="8" name="矩形 7"/>
            <p:cNvSpPr/>
            <p:nvPr/>
          </p:nvSpPr>
          <p:spPr bwMode="auto">
            <a:xfrm>
              <a:off x="3379185" y="2492160"/>
              <a:ext cx="2389928" cy="3057740"/>
            </a:xfrm>
            <a:prstGeom prst="rect">
              <a:avLst/>
            </a:prstGeom>
            <a:solidFill>
              <a:schemeClr val="bg1">
                <a:lumMod val="8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endParaRPr lang="zh-CN" altLang="en-US" sz="1200" dirty="0"/>
            </a:p>
          </p:txBody>
        </p:sp>
        <p:sp>
          <p:nvSpPr>
            <p:cNvPr id="25" name="矩形 24"/>
            <p:cNvSpPr/>
            <p:nvPr/>
          </p:nvSpPr>
          <p:spPr>
            <a:xfrm>
              <a:off x="3577377" y="2664144"/>
              <a:ext cx="1993544" cy="2400653"/>
            </a:xfrm>
            <a:prstGeom prst="rect">
              <a:avLst/>
            </a:prstGeom>
          </p:spPr>
          <p:txBody>
            <a:bodyPr wrap="square" lIns="91436" tIns="45718" rIns="91436" bIns="45718">
              <a:spAutoFit/>
            </a:bodyPr>
            <a:lstStyle/>
            <a:p>
              <a:pPr algn="dist">
                <a:lnSpc>
                  <a:spcPct val="150000"/>
                </a:lnSpc>
              </a:pP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读研还像解答一个数学题，乍一看，看不懂，再一看，还是不懂，怎样把它弄懂？</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6112082" y="2492160"/>
            <a:ext cx="2389928" cy="3062340"/>
            <a:chOff x="6027412" y="2492160"/>
            <a:chExt cx="2389928" cy="3062340"/>
          </a:xfrm>
        </p:grpSpPr>
        <p:sp>
          <p:nvSpPr>
            <p:cNvPr id="11" name="矩形 10"/>
            <p:cNvSpPr/>
            <p:nvPr/>
          </p:nvSpPr>
          <p:spPr bwMode="auto">
            <a:xfrm>
              <a:off x="6027412" y="2492160"/>
              <a:ext cx="2389928" cy="3057740"/>
            </a:xfrm>
            <a:prstGeom prst="rect">
              <a:avLst/>
            </a:prstGeom>
            <a:solidFill>
              <a:schemeClr val="bg1">
                <a:lumMod val="85000"/>
              </a:schemeClr>
            </a:solidFill>
            <a:ln w="3175">
              <a:noFill/>
              <a:round/>
            </a:ln>
          </p:spPr>
          <p:txBody>
            <a:bodyPr vert="horz" wrap="square" lIns="91440" tIns="45720" rIns="91440" bIns="45720" anchor="ctr" anchorCtr="1" compatLnSpc="1"/>
            <a:lstStyle/>
            <a:p>
              <a:pPr algn="ctr">
                <a:lnSpc>
                  <a:spcPct val="120000"/>
                </a:lnSpc>
              </a:pPr>
              <a:endParaRPr lang="zh-CN" altLang="en-US" sz="1200" dirty="0"/>
            </a:p>
          </p:txBody>
        </p:sp>
        <p:sp>
          <p:nvSpPr>
            <p:cNvPr id="26" name="矩形 25"/>
            <p:cNvSpPr/>
            <p:nvPr/>
          </p:nvSpPr>
          <p:spPr>
            <a:xfrm>
              <a:off x="6225604" y="2692182"/>
              <a:ext cx="1993544" cy="2862318"/>
            </a:xfrm>
            <a:prstGeom prst="rect">
              <a:avLst/>
            </a:prstGeom>
          </p:spPr>
          <p:txBody>
            <a:bodyPr wrap="square" lIns="91436" tIns="45718" rIns="91436" bIns="45718">
              <a:spAutoFit/>
            </a:bodyPr>
            <a:lstStyle/>
            <a:p>
              <a:pPr>
                <a:lnSpc>
                  <a:spcPct val="150000"/>
                </a:lnSpc>
              </a:pP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你上课问过老师问题吗？不好意思问？还是不知道怎么问，还是怕问了，老师对你有什么看法</a:t>
              </a:r>
              <a:r>
                <a:rPr lang="en-US" altLang="zh-CN" sz="2000" b="1" dirty="0" smtClean="0">
                  <a:solidFill>
                    <a:schemeClr val="accent5">
                      <a:lumMod val="75000"/>
                    </a:schemeClr>
                  </a:solidFill>
                  <a:latin typeface="微软雅黑" panose="020B0503020204020204" pitchFamily="34" charset="-122"/>
                  <a:ea typeface="微软雅黑" panose="020B0503020204020204" pitchFamily="34" charset="-122"/>
                </a:rPr>
                <a:t>?</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751846" y="2492160"/>
            <a:ext cx="2389928" cy="3057740"/>
            <a:chOff x="8675643" y="2492160"/>
            <a:chExt cx="2389928" cy="3057740"/>
          </a:xfrm>
        </p:grpSpPr>
        <p:sp>
          <p:nvSpPr>
            <p:cNvPr id="14" name="矩形 13"/>
            <p:cNvSpPr/>
            <p:nvPr/>
          </p:nvSpPr>
          <p:spPr bwMode="auto">
            <a:xfrm>
              <a:off x="8675643" y="2492160"/>
              <a:ext cx="2389928" cy="3057740"/>
            </a:xfrm>
            <a:prstGeom prst="rect">
              <a:avLst/>
            </a:prstGeom>
            <a:solidFill>
              <a:schemeClr val="bg1">
                <a:lumMod val="85000"/>
              </a:schemeClr>
            </a:solidFill>
            <a:ln w="3175">
              <a:solidFill>
                <a:schemeClr val="bg1">
                  <a:lumMod val="85000"/>
                </a:schemeClr>
              </a:solidFill>
              <a:round/>
            </a:ln>
          </p:spPr>
          <p:txBody>
            <a:bodyPr vert="horz" wrap="square" lIns="91440" tIns="45720" rIns="91440" bIns="45720" anchor="ctr" anchorCtr="1" compatLnSpc="1"/>
            <a:lstStyle/>
            <a:p>
              <a:pPr algn="ctr">
                <a:lnSpc>
                  <a:spcPct val="120000"/>
                </a:lnSpc>
              </a:pPr>
              <a:endParaRPr lang="zh-CN" altLang="en-US" sz="1200" dirty="0"/>
            </a:p>
          </p:txBody>
        </p:sp>
        <p:sp>
          <p:nvSpPr>
            <p:cNvPr id="27" name="矩形 26"/>
            <p:cNvSpPr/>
            <p:nvPr/>
          </p:nvSpPr>
          <p:spPr>
            <a:xfrm>
              <a:off x="8873835" y="2663954"/>
              <a:ext cx="1993544" cy="2862318"/>
            </a:xfrm>
            <a:prstGeom prst="rect">
              <a:avLst/>
            </a:prstGeom>
          </p:spPr>
          <p:txBody>
            <a:bodyPr wrap="square" lIns="91436" tIns="45718" rIns="91436" bIns="45718">
              <a:spAutoFit/>
            </a:bodyPr>
            <a:lstStyle/>
            <a:p>
              <a:pPr algn="dist">
                <a:lnSpc>
                  <a:spcPct val="150000"/>
                </a:lnSpc>
              </a:pP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rPr>
                <a:t>你看过英语文章吗，看不懂？有大量生词怎么办，创新能力来自文献的阅读数量，就是英语能力</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grpSp>
      <p:cxnSp>
        <p:nvCxnSpPr>
          <p:cNvPr id="32" name="直接连接符 31"/>
          <p:cNvCxnSpPr/>
          <p:nvPr/>
        </p:nvCxnSpPr>
        <p:spPr>
          <a:xfrm>
            <a:off x="3932475" y="571500"/>
            <a:ext cx="8259525"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561874"/>
            <a:ext cx="858582" cy="9626"/>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66819" y="300264"/>
            <a:ext cx="3257149" cy="523220"/>
            <a:chOff x="666819" y="300264"/>
            <a:chExt cx="3257149" cy="523220"/>
          </a:xfrm>
        </p:grpSpPr>
        <p:sp>
          <p:nvSpPr>
            <p:cNvPr id="35" name="圆角矩形 3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什么是研究生</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 name="TextBox 2"/>
          <p:cNvSpPr txBox="1"/>
          <p:nvPr/>
        </p:nvSpPr>
        <p:spPr>
          <a:xfrm>
            <a:off x="858582" y="5638800"/>
            <a:ext cx="2339559" cy="369332"/>
          </a:xfrm>
          <a:prstGeom prst="rect">
            <a:avLst/>
          </a:prstGeom>
          <a:noFill/>
          <a:ln w="19050">
            <a:solidFill>
              <a:schemeClr val="accent5"/>
            </a:solidFill>
          </a:ln>
        </p:spPr>
        <p:txBody>
          <a:bodyPr wrap="square" rtlCol="0">
            <a:spAutoFit/>
          </a:bodyPr>
          <a:lstStyle/>
          <a:p>
            <a:pPr algn="ctr"/>
            <a:r>
              <a:rPr lang="zh-CN" altLang="en-US" b="1" dirty="0" smtClean="0">
                <a:solidFill>
                  <a:srgbClr val="FF0000"/>
                </a:solidFill>
                <a:latin typeface="微软雅黑" pitchFamily="34" charset="-122"/>
                <a:ea typeface="微软雅黑" pitchFamily="34" charset="-122"/>
              </a:rPr>
              <a:t>建议练习长跑</a:t>
            </a:r>
            <a:endParaRPr lang="zh-CN" altLang="en-US" b="1" dirty="0">
              <a:solidFill>
                <a:srgbClr val="FF0000"/>
              </a:solidFill>
              <a:latin typeface="微软雅黑" pitchFamily="34" charset="-122"/>
              <a:ea typeface="微软雅黑" pitchFamily="34" charset="-122"/>
            </a:endParaRPr>
          </a:p>
        </p:txBody>
      </p:sp>
      <p:sp>
        <p:nvSpPr>
          <p:cNvPr id="37" name="TextBox 36"/>
          <p:cNvSpPr txBox="1"/>
          <p:nvPr/>
        </p:nvSpPr>
        <p:spPr>
          <a:xfrm>
            <a:off x="3472105" y="5638800"/>
            <a:ext cx="2339559" cy="369332"/>
          </a:xfrm>
          <a:prstGeom prst="rect">
            <a:avLst/>
          </a:prstGeom>
          <a:noFill/>
          <a:ln w="19050">
            <a:solidFill>
              <a:schemeClr val="accent5"/>
            </a:solidFill>
          </a:ln>
        </p:spPr>
        <p:txBody>
          <a:bodyPr wrap="square" rtlCol="0">
            <a:spAutoFit/>
          </a:bodyPr>
          <a:lstStyle/>
          <a:p>
            <a:pPr algn="ctr"/>
            <a:r>
              <a:rPr lang="zh-CN" altLang="en-US" b="1" dirty="0" smtClean="0">
                <a:solidFill>
                  <a:srgbClr val="FF0000"/>
                </a:solidFill>
                <a:latin typeface="微软雅黑" pitchFamily="34" charset="-122"/>
                <a:ea typeface="微软雅黑" pitchFamily="34" charset="-122"/>
              </a:rPr>
              <a:t>务必卸载抖音</a:t>
            </a:r>
            <a:endParaRPr lang="zh-CN" altLang="en-US" b="1" dirty="0">
              <a:solidFill>
                <a:srgbClr val="FF0000"/>
              </a:solidFill>
              <a:latin typeface="微软雅黑" pitchFamily="34" charset="-122"/>
              <a:ea typeface="微软雅黑" pitchFamily="34" charset="-122"/>
            </a:endParaRPr>
          </a:p>
        </p:txBody>
      </p:sp>
      <p:sp>
        <p:nvSpPr>
          <p:cNvPr id="38" name="TextBox 37"/>
          <p:cNvSpPr txBox="1"/>
          <p:nvPr/>
        </p:nvSpPr>
        <p:spPr>
          <a:xfrm>
            <a:off x="6138131" y="5638800"/>
            <a:ext cx="2339559" cy="369332"/>
          </a:xfrm>
          <a:prstGeom prst="rect">
            <a:avLst/>
          </a:prstGeom>
          <a:noFill/>
          <a:ln w="19050">
            <a:solidFill>
              <a:schemeClr val="accent5"/>
            </a:solidFill>
          </a:ln>
        </p:spPr>
        <p:txBody>
          <a:bodyPr wrap="square" rtlCol="0">
            <a:spAutoFit/>
          </a:bodyPr>
          <a:lstStyle/>
          <a:p>
            <a:pPr algn="ctr"/>
            <a:r>
              <a:rPr lang="zh-CN" altLang="en-US" b="1" dirty="0" smtClean="0">
                <a:solidFill>
                  <a:srgbClr val="FF0000"/>
                </a:solidFill>
                <a:latin typeface="微软雅黑" pitchFamily="34" charset="-122"/>
                <a:ea typeface="微软雅黑" pitchFamily="34" charset="-122"/>
              </a:rPr>
              <a:t>坚持不懂就问</a:t>
            </a:r>
            <a:endParaRPr lang="zh-CN" altLang="en-US" b="1" dirty="0">
              <a:solidFill>
                <a:srgbClr val="FF0000"/>
              </a:solidFill>
              <a:latin typeface="微软雅黑" pitchFamily="34" charset="-122"/>
              <a:ea typeface="微软雅黑" pitchFamily="34" charset="-122"/>
            </a:endParaRPr>
          </a:p>
        </p:txBody>
      </p:sp>
      <p:sp>
        <p:nvSpPr>
          <p:cNvPr id="39" name="TextBox 38"/>
          <p:cNvSpPr txBox="1"/>
          <p:nvPr/>
        </p:nvSpPr>
        <p:spPr>
          <a:xfrm>
            <a:off x="8787837" y="5647267"/>
            <a:ext cx="2339559" cy="369332"/>
          </a:xfrm>
          <a:prstGeom prst="rect">
            <a:avLst/>
          </a:prstGeom>
          <a:noFill/>
          <a:ln w="19050">
            <a:solidFill>
              <a:schemeClr val="accent5"/>
            </a:solidFill>
          </a:ln>
        </p:spPr>
        <p:txBody>
          <a:bodyPr wrap="square" rtlCol="0">
            <a:spAutoFit/>
          </a:bodyPr>
          <a:lstStyle/>
          <a:p>
            <a:pPr algn="ctr"/>
            <a:r>
              <a:rPr lang="zh-CN" altLang="en-US" b="1" dirty="0" smtClean="0">
                <a:solidFill>
                  <a:srgbClr val="FF0000"/>
                </a:solidFill>
                <a:latin typeface="微软雅黑" pitchFamily="34" charset="-122"/>
                <a:ea typeface="微软雅黑" pitchFamily="34" charset="-122"/>
              </a:rPr>
              <a:t>多看英语新闻</a:t>
            </a:r>
            <a:endParaRPr lang="zh-CN" altLang="en-US" b="1" dirty="0">
              <a:solidFill>
                <a:srgbClr val="FF0000"/>
              </a:solidFill>
              <a:latin typeface="微软雅黑" pitchFamily="34" charset="-122"/>
              <a:ea typeface="微软雅黑" pitchFamily="34" charset="-122"/>
            </a:endParaRPr>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3932475" y="571500"/>
            <a:ext cx="8259525"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561874"/>
            <a:ext cx="858582" cy="9626"/>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66819" y="300264"/>
            <a:ext cx="3257149" cy="523220"/>
            <a:chOff x="666819" y="300264"/>
            <a:chExt cx="3257149" cy="523220"/>
          </a:xfrm>
        </p:grpSpPr>
        <p:sp>
          <p:nvSpPr>
            <p:cNvPr id="35" name="圆角矩形 3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什么是研究生</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713" y="1117071"/>
            <a:ext cx="1982787"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7479" y="1057212"/>
            <a:ext cx="1941513"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3098" y="1057212"/>
            <a:ext cx="1824282" cy="1841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388" y="4030688"/>
            <a:ext cx="1979612" cy="199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7479" y="4116182"/>
            <a:ext cx="1944688"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0360" y="4114839"/>
            <a:ext cx="2129759" cy="1882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843896" y="3266113"/>
            <a:ext cx="2889805" cy="369332"/>
          </a:xfrm>
          <a:prstGeom prst="rect">
            <a:avLst/>
          </a:prstGeom>
          <a:noFill/>
          <a:ln w="19050">
            <a:solidFill>
              <a:schemeClr val="accent5"/>
            </a:solidFill>
          </a:ln>
        </p:spPr>
        <p:txBody>
          <a:bodyPr wrap="square" rtlCol="0">
            <a:spAutoFit/>
          </a:bodyPr>
          <a:lstStyle/>
          <a:p>
            <a:pPr algn="ctr"/>
            <a:r>
              <a:rPr lang="zh-CN" altLang="en-US" b="1" dirty="0" smtClean="0">
                <a:solidFill>
                  <a:srgbClr val="FF0000"/>
                </a:solidFill>
                <a:latin typeface="微软雅黑" pitchFamily="34" charset="-122"/>
                <a:ea typeface="微软雅黑" pitchFamily="34" charset="-122"/>
              </a:rPr>
              <a:t>小学：最基础的核心知识</a:t>
            </a:r>
            <a:endParaRPr lang="zh-CN" altLang="en-US" b="1" dirty="0">
              <a:solidFill>
                <a:srgbClr val="FF0000"/>
              </a:solidFill>
              <a:latin typeface="微软雅黑" pitchFamily="34" charset="-122"/>
              <a:ea typeface="微软雅黑" pitchFamily="34" charset="-122"/>
            </a:endParaRPr>
          </a:p>
        </p:txBody>
      </p:sp>
      <p:sp>
        <p:nvSpPr>
          <p:cNvPr id="43" name="TextBox 42"/>
          <p:cNvSpPr txBox="1"/>
          <p:nvPr/>
        </p:nvSpPr>
        <p:spPr>
          <a:xfrm>
            <a:off x="4811889" y="3260520"/>
            <a:ext cx="2889805" cy="369332"/>
          </a:xfrm>
          <a:prstGeom prst="rect">
            <a:avLst/>
          </a:prstGeom>
          <a:noFill/>
          <a:ln w="19050">
            <a:solidFill>
              <a:schemeClr val="accent5"/>
            </a:solidFill>
          </a:ln>
        </p:spPr>
        <p:txBody>
          <a:bodyPr wrap="square" rtlCol="0">
            <a:spAutoFit/>
          </a:bodyPr>
          <a:lstStyle/>
          <a:p>
            <a:pPr algn="ctr"/>
            <a:r>
              <a:rPr lang="zh-CN" altLang="en-US" b="1" dirty="0" smtClean="0">
                <a:solidFill>
                  <a:srgbClr val="FF0000"/>
                </a:solidFill>
                <a:latin typeface="微软雅黑" pitchFamily="34" charset="-122"/>
                <a:ea typeface="微软雅黑" pitchFamily="34" charset="-122"/>
              </a:rPr>
              <a:t>初中：拓展核心文化知识</a:t>
            </a:r>
            <a:endParaRPr lang="zh-CN" altLang="en-US" b="1" dirty="0">
              <a:solidFill>
                <a:srgbClr val="FF0000"/>
              </a:solidFill>
              <a:latin typeface="微软雅黑" pitchFamily="34" charset="-122"/>
              <a:ea typeface="微软雅黑" pitchFamily="34" charset="-122"/>
            </a:endParaRPr>
          </a:p>
        </p:txBody>
      </p:sp>
      <p:sp>
        <p:nvSpPr>
          <p:cNvPr id="44" name="TextBox 43"/>
          <p:cNvSpPr txBox="1"/>
          <p:nvPr/>
        </p:nvSpPr>
        <p:spPr>
          <a:xfrm>
            <a:off x="8423224" y="3252131"/>
            <a:ext cx="3668108" cy="369332"/>
          </a:xfrm>
          <a:prstGeom prst="rect">
            <a:avLst/>
          </a:prstGeom>
          <a:noFill/>
          <a:ln w="19050">
            <a:solidFill>
              <a:schemeClr val="accent5"/>
            </a:solidFill>
          </a:ln>
        </p:spPr>
        <p:txBody>
          <a:bodyPr wrap="square" rtlCol="0">
            <a:spAutoFit/>
          </a:bodyPr>
          <a:lstStyle/>
          <a:p>
            <a:pPr algn="ctr"/>
            <a:r>
              <a:rPr lang="zh-CN" altLang="en-US" b="1" dirty="0" smtClean="0">
                <a:solidFill>
                  <a:srgbClr val="FF0000"/>
                </a:solidFill>
                <a:latin typeface="微软雅黑" pitchFamily="34" charset="-122"/>
                <a:ea typeface="微软雅黑" pitchFamily="34" charset="-122"/>
              </a:rPr>
              <a:t>高中：知识渊博并有了喜欢的专业</a:t>
            </a:r>
            <a:endParaRPr lang="zh-CN" altLang="en-US" b="1" dirty="0">
              <a:solidFill>
                <a:srgbClr val="FF0000"/>
              </a:solidFill>
              <a:latin typeface="微软雅黑" pitchFamily="34" charset="-122"/>
              <a:ea typeface="微软雅黑" pitchFamily="34" charset="-122"/>
            </a:endParaRPr>
          </a:p>
        </p:txBody>
      </p:sp>
      <p:sp>
        <p:nvSpPr>
          <p:cNvPr id="45" name="TextBox 44"/>
          <p:cNvSpPr txBox="1"/>
          <p:nvPr/>
        </p:nvSpPr>
        <p:spPr>
          <a:xfrm>
            <a:off x="432908" y="6220058"/>
            <a:ext cx="3711780" cy="369332"/>
          </a:xfrm>
          <a:prstGeom prst="rect">
            <a:avLst/>
          </a:prstGeom>
          <a:noFill/>
          <a:ln w="19050">
            <a:solidFill>
              <a:schemeClr val="accent5"/>
            </a:solidFill>
          </a:ln>
        </p:spPr>
        <p:txBody>
          <a:bodyPr wrap="square" rtlCol="0">
            <a:spAutoFit/>
          </a:bodyPr>
          <a:lstStyle/>
          <a:p>
            <a:pPr algn="ctr"/>
            <a:r>
              <a:rPr lang="zh-CN" altLang="en-US" b="1" dirty="0" smtClean="0">
                <a:solidFill>
                  <a:srgbClr val="FF0000"/>
                </a:solidFill>
                <a:latin typeface="微软雅黑" pitchFamily="34" charset="-122"/>
                <a:ea typeface="微软雅黑" pitchFamily="34" charset="-122"/>
              </a:rPr>
              <a:t>大学：开始在某个专业有所擅长</a:t>
            </a:r>
            <a:endParaRPr lang="zh-CN" altLang="en-US" b="1" dirty="0">
              <a:solidFill>
                <a:srgbClr val="FF0000"/>
              </a:solidFill>
              <a:latin typeface="微软雅黑" pitchFamily="34" charset="-122"/>
              <a:ea typeface="微软雅黑" pitchFamily="34" charset="-122"/>
            </a:endParaRPr>
          </a:p>
        </p:txBody>
      </p:sp>
      <p:sp>
        <p:nvSpPr>
          <p:cNvPr id="46" name="TextBox 45"/>
          <p:cNvSpPr txBox="1"/>
          <p:nvPr/>
        </p:nvSpPr>
        <p:spPr>
          <a:xfrm>
            <a:off x="4613978" y="6220058"/>
            <a:ext cx="3208514" cy="369332"/>
          </a:xfrm>
          <a:prstGeom prst="rect">
            <a:avLst/>
          </a:prstGeom>
          <a:noFill/>
          <a:ln w="19050">
            <a:solidFill>
              <a:schemeClr val="accent5"/>
            </a:solidFill>
          </a:ln>
        </p:spPr>
        <p:txBody>
          <a:bodyPr wrap="square" rtlCol="0">
            <a:spAutoFit/>
          </a:bodyPr>
          <a:lstStyle/>
          <a:p>
            <a:pPr algn="ctr"/>
            <a:r>
              <a:rPr lang="zh-CN" altLang="en-US" b="1" dirty="0">
                <a:solidFill>
                  <a:srgbClr val="FF0000"/>
                </a:solidFill>
                <a:latin typeface="微软雅黑" pitchFamily="34" charset="-122"/>
                <a:ea typeface="微软雅黑" pitchFamily="34" charset="-122"/>
              </a:rPr>
              <a:t>硕士</a:t>
            </a:r>
            <a:r>
              <a:rPr lang="zh-CN" altLang="en-US" b="1" dirty="0" smtClean="0">
                <a:solidFill>
                  <a:srgbClr val="FF0000"/>
                </a:solidFill>
                <a:latin typeface="微软雅黑" pitchFamily="34" charset="-122"/>
                <a:ea typeface="微软雅黑" pitchFamily="34" charset="-122"/>
              </a:rPr>
              <a:t>：接触到专业的前沿领域</a:t>
            </a:r>
            <a:endParaRPr lang="zh-CN" altLang="en-US" b="1" dirty="0">
              <a:solidFill>
                <a:srgbClr val="FF0000"/>
              </a:solidFill>
              <a:latin typeface="微软雅黑" pitchFamily="34" charset="-122"/>
              <a:ea typeface="微软雅黑" pitchFamily="34" charset="-122"/>
            </a:endParaRPr>
          </a:p>
        </p:txBody>
      </p:sp>
      <p:sp>
        <p:nvSpPr>
          <p:cNvPr id="47" name="TextBox 46"/>
          <p:cNvSpPr txBox="1"/>
          <p:nvPr/>
        </p:nvSpPr>
        <p:spPr>
          <a:xfrm>
            <a:off x="8321880" y="6236836"/>
            <a:ext cx="3769452" cy="369332"/>
          </a:xfrm>
          <a:prstGeom prst="rect">
            <a:avLst/>
          </a:prstGeom>
          <a:noFill/>
          <a:ln w="19050">
            <a:solidFill>
              <a:schemeClr val="accent5"/>
            </a:solidFill>
          </a:ln>
        </p:spPr>
        <p:txBody>
          <a:bodyPr wrap="square" rtlCol="0">
            <a:spAutoFit/>
          </a:bodyPr>
          <a:lstStyle/>
          <a:p>
            <a:pPr algn="ctr"/>
            <a:r>
              <a:rPr lang="zh-CN" altLang="en-US" b="1" dirty="0" smtClean="0">
                <a:solidFill>
                  <a:srgbClr val="FF0000"/>
                </a:solidFill>
                <a:latin typeface="微软雅黑" pitchFamily="34" charset="-122"/>
                <a:ea typeface="微软雅黑" pitchFamily="34" charset="-122"/>
              </a:rPr>
              <a:t>博士：突破知识框架，创造新知识</a:t>
            </a:r>
            <a:endParaRPr lang="zh-CN" altLang="en-US"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18153772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3695347" y="3335463"/>
            <a:ext cx="4801306" cy="1015659"/>
          </a:xfrm>
          <a:prstGeom prst="rect">
            <a:avLst/>
          </a:prstGeom>
          <a:noFill/>
        </p:spPr>
        <p:txBody>
          <a:bodyPr wrap="none" lIns="91436" tIns="45718" rIns="91436" bIns="45718" rtlCol="0">
            <a:spAutoFit/>
          </a:bodyPr>
          <a:lstStyle>
            <a:defPPr>
              <a:defRPr lang="zh-CN"/>
            </a:defPPr>
            <a:lvl1pPr>
              <a:defRPr sz="6000" b="1">
                <a:solidFill>
                  <a:srgbClr val="005CA7"/>
                </a:solidFill>
                <a:latin typeface="微软雅黑" panose="020B0503020204020204" pitchFamily="34" charset="-122"/>
                <a:ea typeface="微软雅黑" panose="020B0503020204020204" pitchFamily="34" charset="-122"/>
              </a:defRPr>
            </a:lvl1pPr>
          </a:lstStyle>
          <a:p>
            <a:pPr algn="ctr"/>
            <a:r>
              <a:rPr lang="zh-CN" altLang="en-US" dirty="0" smtClean="0"/>
              <a:t>考研形势如何</a:t>
            </a:r>
            <a:endParaRPr lang="zh-CN" altLang="en-US" dirty="0"/>
          </a:p>
        </p:txBody>
      </p:sp>
      <p:sp>
        <p:nvSpPr>
          <p:cNvPr id="44" name="矩形 43"/>
          <p:cNvSpPr/>
          <p:nvPr/>
        </p:nvSpPr>
        <p:spPr>
          <a:xfrm>
            <a:off x="4496854" y="4350500"/>
            <a:ext cx="3198303" cy="400105"/>
          </a:xfrm>
          <a:prstGeom prst="rect">
            <a:avLst/>
          </a:prstGeom>
        </p:spPr>
        <p:txBody>
          <a:bodyPr wrap="none" lIns="91436" tIns="45718" rIns="91436" bIns="45718">
            <a:spAutoFit/>
          </a:bodyPr>
          <a:lstStyle/>
          <a:p>
            <a:pPr algn="ct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How about the Situation</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8496653" y="3727786"/>
            <a:ext cx="3695346" cy="387014"/>
            <a:chOff x="743958" y="3475975"/>
            <a:chExt cx="753417" cy="0"/>
          </a:xfrm>
        </p:grpSpPr>
        <p:cxnSp>
          <p:nvCxnSpPr>
            <p:cNvPr id="41" name="直接连接符 40"/>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H="1">
            <a:off x="-88900" y="3721751"/>
            <a:ext cx="3757135" cy="329549"/>
            <a:chOff x="743958" y="3475975"/>
            <a:chExt cx="753417" cy="0"/>
          </a:xfrm>
        </p:grpSpPr>
        <p:cxnSp>
          <p:nvCxnSpPr>
            <p:cNvPr id="39" name="直接连接符 38"/>
            <p:cNvCxnSpPr/>
            <p:nvPr/>
          </p:nvCxnSpPr>
          <p:spPr>
            <a:xfrm flipH="1" flipV="1">
              <a:off x="951148" y="3475975"/>
              <a:ext cx="546227"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43958" y="3475975"/>
              <a:ext cx="207190" cy="0"/>
            </a:xfrm>
            <a:prstGeom prst="line">
              <a:avLst/>
            </a:prstGeom>
            <a:ln w="762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Group 4"/>
          <p:cNvGrpSpPr>
            <a:grpSpLocks noChangeAspect="1"/>
          </p:cNvGrpSpPr>
          <p:nvPr/>
        </p:nvGrpSpPr>
        <p:grpSpPr bwMode="auto">
          <a:xfrm>
            <a:off x="5390276" y="1665398"/>
            <a:ext cx="1411448" cy="1162236"/>
            <a:chOff x="3681" y="2029"/>
            <a:chExt cx="623" cy="513"/>
          </a:xfrm>
        </p:grpSpPr>
        <p:sp>
          <p:nvSpPr>
            <p:cNvPr id="46" name="AutoShape 3"/>
            <p:cNvSpPr>
              <a:spLocks noChangeAspect="1" noChangeArrowheads="1" noTextEdit="1"/>
            </p:cNvSpPr>
            <p:nvPr/>
          </p:nvSpPr>
          <p:spPr bwMode="auto">
            <a:xfrm>
              <a:off x="3681" y="2029"/>
              <a:ext cx="623"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Freeform 5"/>
            <p:cNvSpPr/>
            <p:nvPr/>
          </p:nvSpPr>
          <p:spPr bwMode="auto">
            <a:xfrm>
              <a:off x="3676" y="2029"/>
              <a:ext cx="623" cy="285"/>
            </a:xfrm>
            <a:custGeom>
              <a:avLst/>
              <a:gdLst>
                <a:gd name="T0" fmla="*/ 312 w 623"/>
                <a:gd name="T1" fmla="*/ 0 h 285"/>
                <a:gd name="T2" fmla="*/ 312 w 623"/>
                <a:gd name="T3" fmla="*/ 0 h 285"/>
                <a:gd name="T4" fmla="*/ 0 w 623"/>
                <a:gd name="T5" fmla="*/ 252 h 285"/>
                <a:gd name="T6" fmla="*/ 38 w 623"/>
                <a:gd name="T7" fmla="*/ 285 h 285"/>
                <a:gd name="T8" fmla="*/ 312 w 623"/>
                <a:gd name="T9" fmla="*/ 62 h 285"/>
                <a:gd name="T10" fmla="*/ 585 w 623"/>
                <a:gd name="T11" fmla="*/ 285 h 285"/>
                <a:gd name="T12" fmla="*/ 623 w 623"/>
                <a:gd name="T13" fmla="*/ 252 h 285"/>
                <a:gd name="T14" fmla="*/ 312 w 623"/>
                <a:gd name="T15" fmla="*/ 0 h 285"/>
                <a:gd name="T16" fmla="*/ 312 w 623"/>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3" h="285">
                  <a:moveTo>
                    <a:pt x="312" y="0"/>
                  </a:moveTo>
                  <a:lnTo>
                    <a:pt x="312" y="0"/>
                  </a:lnTo>
                  <a:lnTo>
                    <a:pt x="0" y="252"/>
                  </a:lnTo>
                  <a:lnTo>
                    <a:pt x="38" y="285"/>
                  </a:lnTo>
                  <a:lnTo>
                    <a:pt x="312" y="62"/>
                  </a:lnTo>
                  <a:lnTo>
                    <a:pt x="585" y="285"/>
                  </a:lnTo>
                  <a:lnTo>
                    <a:pt x="623" y="252"/>
                  </a:lnTo>
                  <a:lnTo>
                    <a:pt x="312" y="0"/>
                  </a:lnTo>
                  <a:lnTo>
                    <a:pt x="312" y="0"/>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
            <p:cNvSpPr/>
            <p:nvPr/>
          </p:nvSpPr>
          <p:spPr bwMode="auto">
            <a:xfrm>
              <a:off x="3747" y="2157"/>
              <a:ext cx="481" cy="385"/>
            </a:xfrm>
            <a:custGeom>
              <a:avLst/>
              <a:gdLst>
                <a:gd name="T0" fmla="*/ 0 w 481"/>
                <a:gd name="T1" fmla="*/ 195 h 385"/>
                <a:gd name="T2" fmla="*/ 0 w 481"/>
                <a:gd name="T3" fmla="*/ 385 h 385"/>
                <a:gd name="T4" fmla="*/ 193 w 481"/>
                <a:gd name="T5" fmla="*/ 385 h 385"/>
                <a:gd name="T6" fmla="*/ 193 w 481"/>
                <a:gd name="T7" fmla="*/ 205 h 385"/>
                <a:gd name="T8" fmla="*/ 292 w 481"/>
                <a:gd name="T9" fmla="*/ 205 h 385"/>
                <a:gd name="T10" fmla="*/ 292 w 481"/>
                <a:gd name="T11" fmla="*/ 385 h 385"/>
                <a:gd name="T12" fmla="*/ 481 w 481"/>
                <a:gd name="T13" fmla="*/ 385 h 385"/>
                <a:gd name="T14" fmla="*/ 481 w 481"/>
                <a:gd name="T15" fmla="*/ 195 h 385"/>
                <a:gd name="T16" fmla="*/ 236 w 481"/>
                <a:gd name="T17" fmla="*/ 0 h 385"/>
                <a:gd name="T18" fmla="*/ 0 w 481"/>
                <a:gd name="T19" fmla="*/ 19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385">
                  <a:moveTo>
                    <a:pt x="0" y="195"/>
                  </a:moveTo>
                  <a:lnTo>
                    <a:pt x="0" y="385"/>
                  </a:lnTo>
                  <a:lnTo>
                    <a:pt x="193" y="385"/>
                  </a:lnTo>
                  <a:lnTo>
                    <a:pt x="193" y="205"/>
                  </a:lnTo>
                  <a:lnTo>
                    <a:pt x="292" y="205"/>
                  </a:lnTo>
                  <a:lnTo>
                    <a:pt x="292" y="385"/>
                  </a:lnTo>
                  <a:lnTo>
                    <a:pt x="481" y="385"/>
                  </a:lnTo>
                  <a:lnTo>
                    <a:pt x="481" y="195"/>
                  </a:lnTo>
                  <a:lnTo>
                    <a:pt x="236" y="0"/>
                  </a:lnTo>
                  <a:lnTo>
                    <a:pt x="0" y="195"/>
                  </a:lnTo>
                  <a:close/>
                </a:path>
              </a:pathLst>
            </a:custGeom>
            <a:solidFill>
              <a:srgbClr val="005C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242363350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3932475" y="571500"/>
            <a:ext cx="8259525" cy="3030"/>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561874"/>
            <a:ext cx="858582" cy="9626"/>
          </a:xfrm>
          <a:prstGeom prst="line">
            <a:avLst/>
          </a:prstGeom>
          <a:ln w="38100">
            <a:solidFill>
              <a:srgbClr val="005CA7"/>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66819" y="300264"/>
            <a:ext cx="3257149" cy="523220"/>
            <a:chOff x="666819" y="300264"/>
            <a:chExt cx="3257149" cy="523220"/>
          </a:xfrm>
        </p:grpSpPr>
        <p:sp>
          <p:nvSpPr>
            <p:cNvPr id="35" name="圆角矩形 34"/>
            <p:cNvSpPr/>
            <p:nvPr/>
          </p:nvSpPr>
          <p:spPr>
            <a:xfrm>
              <a:off x="858582" y="325576"/>
              <a:ext cx="3065386" cy="497908"/>
            </a:xfrm>
            <a:prstGeom prst="roundRect">
              <a:avLst>
                <a:gd name="adj" fmla="val 50000"/>
              </a:avLst>
            </a:prstGeom>
            <a:noFill/>
            <a:ln w="38100">
              <a:solidFill>
                <a:srgbClr val="005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1"/>
            <p:cNvSpPr>
              <a:spLocks noChangeArrowheads="1"/>
            </p:cNvSpPr>
            <p:nvPr/>
          </p:nvSpPr>
          <p:spPr bwMode="auto">
            <a:xfrm>
              <a:off x="666819" y="300264"/>
              <a:ext cx="3092049" cy="523220"/>
            </a:xfrm>
            <a:prstGeom prst="rect">
              <a:avLst/>
            </a:prstGeom>
            <a:noFill/>
          </p:spPr>
          <p:txBody>
            <a:bodyPr wrap="square" rtlCol="0">
              <a:spAutoFit/>
            </a:bodyPr>
            <a:lstStyle/>
            <a:p>
              <a:pPr algn="ctr"/>
              <a:r>
                <a:rPr lang="zh-CN" altLang="en-US" sz="2800" b="1" dirty="0" smtClean="0">
                  <a:solidFill>
                    <a:srgbClr val="005CA7"/>
                  </a:solidFill>
                  <a:latin typeface="微软雅黑" panose="020B0503020204020204" pitchFamily="34" charset="-122"/>
                  <a:ea typeface="微软雅黑" panose="020B0503020204020204" pitchFamily="34" charset="-122"/>
                  <a:sym typeface="微软雅黑" panose="020B0503020204020204" pitchFamily="34" charset="-122"/>
                </a:rPr>
                <a:t>考研形势如何</a:t>
              </a:r>
              <a:endParaRPr lang="zh-CN" altLang="en-US" sz="2800" b="1" dirty="0">
                <a:solidFill>
                  <a:srgbClr val="005CA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 name="矩形 6"/>
          <p:cNvSpPr/>
          <p:nvPr/>
        </p:nvSpPr>
        <p:spPr>
          <a:xfrm>
            <a:off x="494950" y="1082180"/>
            <a:ext cx="2810312" cy="2063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accent5">
                  <a:lumMod val="75000"/>
                </a:schemeClr>
              </a:solidFill>
            </a:endParaRPr>
          </a:p>
          <a:p>
            <a:pPr algn="ctr"/>
            <a:endParaRPr lang="en-US" altLang="zh-CN" dirty="0">
              <a:solidFill>
                <a:schemeClr val="accent5">
                  <a:lumMod val="75000"/>
                </a:schemeClr>
              </a:solidFill>
            </a:endParaRPr>
          </a:p>
          <a:p>
            <a:pPr algn="ctr"/>
            <a:endParaRPr lang="en-US" altLang="zh-CN" dirty="0" smtClean="0">
              <a:solidFill>
                <a:schemeClr val="accent5">
                  <a:lumMod val="75000"/>
                </a:schemeClr>
              </a:solidFill>
            </a:endParaRPr>
          </a:p>
          <a:p>
            <a:pPr algn="ct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我喜欢钻研问题吗</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家里支持考研吗</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经济条件允许考研吗</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考研的目的是什么</a:t>
            </a:r>
            <a:endParaRPr lang="en-US" altLang="zh-CN" sz="2000" b="1" dirty="0" smtClean="0">
              <a:solidFill>
                <a:schemeClr val="accent5">
                  <a:lumMod val="75000"/>
                </a:schemeClr>
              </a:solidFill>
              <a:latin typeface="微软雅黑" pitchFamily="34" charset="-122"/>
              <a:ea typeface="微软雅黑" pitchFamily="34" charset="-122"/>
            </a:endParaRPr>
          </a:p>
          <a:p>
            <a:pPr algn="ctr"/>
            <a:endParaRPr lang="en-US" altLang="zh-CN" dirty="0" smtClean="0">
              <a:solidFill>
                <a:schemeClr val="accent5">
                  <a:lumMod val="75000"/>
                </a:schemeClr>
              </a:solidFill>
            </a:endParaRPr>
          </a:p>
          <a:p>
            <a:pPr algn="ctr"/>
            <a:endParaRPr lang="zh-CN" altLang="en-US" dirty="0">
              <a:solidFill>
                <a:schemeClr val="accent5">
                  <a:lumMod val="75000"/>
                </a:schemeClr>
              </a:solidFill>
            </a:endParaRPr>
          </a:p>
        </p:txBody>
      </p:sp>
      <p:sp>
        <p:nvSpPr>
          <p:cNvPr id="9" name="矩形 8"/>
          <p:cNvSpPr/>
          <p:nvPr/>
        </p:nvSpPr>
        <p:spPr>
          <a:xfrm>
            <a:off x="494950" y="1090570"/>
            <a:ext cx="2810312" cy="66273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itchFamily="34" charset="-122"/>
                <a:ea typeface="微软雅黑" pitchFamily="34" charset="-122"/>
              </a:rPr>
              <a:t>决定是否考研</a:t>
            </a:r>
            <a:endParaRPr lang="zh-CN" altLang="en-US" sz="2400" b="1" dirty="0">
              <a:latin typeface="微软雅黑" pitchFamily="34" charset="-122"/>
              <a:ea typeface="微软雅黑" pitchFamily="34" charset="-122"/>
            </a:endParaRPr>
          </a:p>
        </p:txBody>
      </p:sp>
      <p:sp>
        <p:nvSpPr>
          <p:cNvPr id="16" name="矩形 15"/>
          <p:cNvSpPr/>
          <p:nvPr/>
        </p:nvSpPr>
        <p:spPr>
          <a:xfrm>
            <a:off x="4471332" y="1090570"/>
            <a:ext cx="2810312" cy="2063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accent5">
                  <a:lumMod val="75000"/>
                </a:schemeClr>
              </a:solidFill>
            </a:endParaRPr>
          </a:p>
          <a:p>
            <a:pPr algn="ctr"/>
            <a:endParaRPr lang="en-US" altLang="zh-CN" dirty="0">
              <a:solidFill>
                <a:schemeClr val="accent5">
                  <a:lumMod val="75000"/>
                </a:schemeClr>
              </a:solidFill>
            </a:endParaRPr>
          </a:p>
          <a:p>
            <a:pPr algn="ctr"/>
            <a:endParaRPr lang="en-US" altLang="zh-CN" dirty="0" smtClean="0">
              <a:solidFill>
                <a:schemeClr val="accent5">
                  <a:lumMod val="75000"/>
                </a:schemeClr>
              </a:solidFill>
            </a:endParaRPr>
          </a:p>
          <a:p>
            <a:pPr algn="ctr"/>
            <a:r>
              <a:rPr lang="zh-CN" altLang="en-US" sz="2000" b="1" dirty="0" smtClean="0">
                <a:solidFill>
                  <a:schemeClr val="accent5">
                    <a:lumMod val="75000"/>
                  </a:schemeClr>
                </a:solidFill>
                <a:latin typeface="微软雅黑" pitchFamily="34" charset="-122"/>
                <a:ea typeface="微软雅黑" pitchFamily="34" charset="-122"/>
              </a:rPr>
              <a:t>我喜欢现在这个专业吗学校历年分数线是多少学校城市导师哪个优先</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有没有办法弄到真题</a:t>
            </a:r>
            <a:endParaRPr lang="en-US" altLang="zh-CN" dirty="0" smtClean="0">
              <a:solidFill>
                <a:schemeClr val="accent5">
                  <a:lumMod val="75000"/>
                </a:schemeClr>
              </a:solidFill>
            </a:endParaRPr>
          </a:p>
          <a:p>
            <a:pPr algn="ctr"/>
            <a:endParaRPr lang="zh-CN" altLang="en-US" dirty="0">
              <a:solidFill>
                <a:schemeClr val="accent5">
                  <a:lumMod val="75000"/>
                </a:schemeClr>
              </a:solidFill>
            </a:endParaRPr>
          </a:p>
        </p:txBody>
      </p:sp>
      <p:sp>
        <p:nvSpPr>
          <p:cNvPr id="17" name="矩形 16"/>
          <p:cNvSpPr/>
          <p:nvPr/>
        </p:nvSpPr>
        <p:spPr>
          <a:xfrm>
            <a:off x="4471332" y="1098960"/>
            <a:ext cx="2810312" cy="66273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itchFamily="34" charset="-122"/>
                <a:ea typeface="微软雅黑" pitchFamily="34" charset="-122"/>
              </a:rPr>
              <a:t>决定学校及专业</a:t>
            </a:r>
            <a:endParaRPr lang="zh-CN" altLang="en-US" sz="2400" b="1" dirty="0">
              <a:latin typeface="微软雅黑" pitchFamily="34" charset="-122"/>
              <a:ea typeface="微软雅黑" pitchFamily="34" charset="-122"/>
            </a:endParaRPr>
          </a:p>
        </p:txBody>
      </p:sp>
      <p:sp>
        <p:nvSpPr>
          <p:cNvPr id="18" name="矩形 17"/>
          <p:cNvSpPr/>
          <p:nvPr/>
        </p:nvSpPr>
        <p:spPr>
          <a:xfrm>
            <a:off x="8556771" y="1082180"/>
            <a:ext cx="2810312" cy="2063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accent5">
                  <a:lumMod val="75000"/>
                </a:schemeClr>
              </a:solidFill>
            </a:endParaRPr>
          </a:p>
          <a:p>
            <a:pPr algn="ctr"/>
            <a:endParaRPr lang="en-US" altLang="zh-CN" dirty="0">
              <a:solidFill>
                <a:schemeClr val="accent5">
                  <a:lumMod val="75000"/>
                </a:schemeClr>
              </a:solidFill>
            </a:endParaRPr>
          </a:p>
          <a:p>
            <a:pPr algn="ctr"/>
            <a:endParaRPr lang="en-US" altLang="zh-CN" dirty="0" smtClean="0">
              <a:solidFill>
                <a:schemeClr val="accent5">
                  <a:lumMod val="75000"/>
                </a:schemeClr>
              </a:solidFill>
            </a:endParaRPr>
          </a:p>
          <a:p>
            <a:pPr algn="ctr"/>
            <a:r>
              <a:rPr lang="zh-CN" altLang="en-US" sz="2000" b="1" dirty="0" smtClean="0">
                <a:solidFill>
                  <a:schemeClr val="accent5">
                    <a:lumMod val="75000"/>
                  </a:schemeClr>
                </a:solidFill>
                <a:latin typeface="微软雅黑" pitchFamily="34" charset="-122"/>
                <a:ea typeface="微软雅黑" pitchFamily="34" charset="-122"/>
              </a:rPr>
              <a:t>真题应该怎么用</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有不懂的怎么办</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如何分配各科复习时间</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坚持不下去了怎么办</a:t>
            </a:r>
            <a:endParaRPr lang="en-US" altLang="zh-CN" sz="2000" b="1" dirty="0" smtClean="0">
              <a:solidFill>
                <a:schemeClr val="accent5">
                  <a:lumMod val="75000"/>
                </a:schemeClr>
              </a:solidFill>
              <a:latin typeface="微软雅黑" pitchFamily="34" charset="-122"/>
              <a:ea typeface="微软雅黑" pitchFamily="34" charset="-122"/>
            </a:endParaRPr>
          </a:p>
          <a:p>
            <a:pPr algn="ctr"/>
            <a:endParaRPr lang="zh-CN" altLang="en-US" dirty="0">
              <a:solidFill>
                <a:schemeClr val="accent5">
                  <a:lumMod val="75000"/>
                </a:schemeClr>
              </a:solidFill>
            </a:endParaRPr>
          </a:p>
        </p:txBody>
      </p:sp>
      <p:sp>
        <p:nvSpPr>
          <p:cNvPr id="19" name="矩形 18"/>
          <p:cNvSpPr/>
          <p:nvPr/>
        </p:nvSpPr>
        <p:spPr>
          <a:xfrm>
            <a:off x="8556771" y="1090570"/>
            <a:ext cx="2810312" cy="66273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itchFamily="34" charset="-122"/>
                <a:ea typeface="微软雅黑" pitchFamily="34" charset="-122"/>
              </a:rPr>
              <a:t>开始复习</a:t>
            </a:r>
            <a:endParaRPr lang="zh-CN" altLang="en-US" sz="2400" b="1" dirty="0">
              <a:latin typeface="微软雅黑" pitchFamily="34" charset="-122"/>
              <a:ea typeface="微软雅黑" pitchFamily="34" charset="-122"/>
            </a:endParaRPr>
          </a:p>
        </p:txBody>
      </p:sp>
      <p:sp>
        <p:nvSpPr>
          <p:cNvPr id="20" name="矩形 19"/>
          <p:cNvSpPr/>
          <p:nvPr/>
        </p:nvSpPr>
        <p:spPr>
          <a:xfrm>
            <a:off x="8649050" y="4060271"/>
            <a:ext cx="2810312" cy="2063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accent5">
                  <a:lumMod val="75000"/>
                </a:schemeClr>
              </a:solidFill>
            </a:endParaRPr>
          </a:p>
          <a:p>
            <a:pPr algn="ctr"/>
            <a:endParaRPr lang="en-US" altLang="zh-CN" dirty="0">
              <a:solidFill>
                <a:schemeClr val="accent5">
                  <a:lumMod val="75000"/>
                </a:schemeClr>
              </a:solidFill>
            </a:endParaRPr>
          </a:p>
          <a:p>
            <a:pPr algn="ctr"/>
            <a:endParaRPr lang="en-US" altLang="zh-CN" dirty="0" smtClean="0">
              <a:solidFill>
                <a:schemeClr val="accent5">
                  <a:lumMod val="75000"/>
                </a:schemeClr>
              </a:solidFill>
            </a:endParaRPr>
          </a:p>
          <a:p>
            <a:pPr algn="ctr"/>
            <a:r>
              <a:rPr lang="zh-CN" altLang="en-US" sz="2000" b="1" dirty="0" smtClean="0">
                <a:solidFill>
                  <a:schemeClr val="accent5">
                    <a:lumMod val="75000"/>
                  </a:schemeClr>
                </a:solidFill>
                <a:latin typeface="微软雅黑" pitchFamily="34" charset="-122"/>
                <a:ea typeface="微软雅黑" pitchFamily="34" charset="-122"/>
              </a:rPr>
              <a:t>考试老司机了</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无需多言</a:t>
            </a:r>
            <a:endParaRPr lang="en-US" altLang="zh-CN" sz="2000" b="1" dirty="0" smtClean="0">
              <a:solidFill>
                <a:schemeClr val="accent5">
                  <a:lumMod val="75000"/>
                </a:schemeClr>
              </a:solidFill>
              <a:latin typeface="微软雅黑" pitchFamily="34" charset="-122"/>
              <a:ea typeface="微软雅黑" pitchFamily="34" charset="-122"/>
            </a:endParaRPr>
          </a:p>
        </p:txBody>
      </p:sp>
      <p:sp>
        <p:nvSpPr>
          <p:cNvPr id="21" name="矩形 20"/>
          <p:cNvSpPr/>
          <p:nvPr/>
        </p:nvSpPr>
        <p:spPr>
          <a:xfrm>
            <a:off x="8649050" y="4068661"/>
            <a:ext cx="2810312" cy="66273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itchFamily="34" charset="-122"/>
                <a:ea typeface="微软雅黑" pitchFamily="34" charset="-122"/>
              </a:rPr>
              <a:t>参加初试</a:t>
            </a:r>
            <a:endParaRPr lang="zh-CN" altLang="en-US" sz="2400" b="1" dirty="0">
              <a:latin typeface="微软雅黑" pitchFamily="34" charset="-122"/>
              <a:ea typeface="微软雅黑" pitchFamily="34" charset="-122"/>
            </a:endParaRPr>
          </a:p>
        </p:txBody>
      </p:sp>
      <p:sp>
        <p:nvSpPr>
          <p:cNvPr id="22" name="矩形 21"/>
          <p:cNvSpPr/>
          <p:nvPr/>
        </p:nvSpPr>
        <p:spPr>
          <a:xfrm>
            <a:off x="4471332" y="4068661"/>
            <a:ext cx="2810312" cy="2063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accent5">
                  <a:lumMod val="75000"/>
                </a:schemeClr>
              </a:solidFill>
            </a:endParaRPr>
          </a:p>
          <a:p>
            <a:pPr algn="ctr"/>
            <a:endParaRPr lang="en-US" altLang="zh-CN" dirty="0">
              <a:solidFill>
                <a:schemeClr val="accent5">
                  <a:lumMod val="75000"/>
                </a:schemeClr>
              </a:solidFill>
            </a:endParaRPr>
          </a:p>
          <a:p>
            <a:pPr algn="ctr"/>
            <a:endParaRPr lang="en-US" altLang="zh-CN" dirty="0" smtClean="0">
              <a:solidFill>
                <a:schemeClr val="accent5">
                  <a:lumMod val="75000"/>
                </a:schemeClr>
              </a:solidFill>
            </a:endParaRPr>
          </a:p>
          <a:p>
            <a:pPr algn="ctr"/>
            <a:r>
              <a:rPr lang="zh-CN" altLang="en-US" sz="2000" b="1" dirty="0" smtClean="0">
                <a:solidFill>
                  <a:schemeClr val="accent5">
                    <a:lumMod val="75000"/>
                  </a:schemeClr>
                </a:solidFill>
                <a:latin typeface="微软雅黑" pitchFamily="34" charset="-122"/>
                <a:ea typeface="微软雅黑" pitchFamily="34" charset="-122"/>
              </a:rPr>
              <a:t>处理毕设与复试的关系</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提前了解复试内容</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需要提前联系导师吗</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了解排名及录取规则</a:t>
            </a:r>
            <a:endParaRPr lang="en-US" altLang="zh-CN" sz="2000" b="1" dirty="0" smtClean="0">
              <a:solidFill>
                <a:schemeClr val="accent5">
                  <a:lumMod val="75000"/>
                </a:schemeClr>
              </a:solidFill>
              <a:latin typeface="微软雅黑" pitchFamily="34" charset="-122"/>
              <a:ea typeface="微软雅黑" pitchFamily="34" charset="-122"/>
            </a:endParaRPr>
          </a:p>
        </p:txBody>
      </p:sp>
      <p:sp>
        <p:nvSpPr>
          <p:cNvPr id="23" name="矩形 22"/>
          <p:cNvSpPr/>
          <p:nvPr/>
        </p:nvSpPr>
        <p:spPr>
          <a:xfrm>
            <a:off x="4471332" y="4077051"/>
            <a:ext cx="2810312" cy="66273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itchFamily="34" charset="-122"/>
                <a:ea typeface="微软雅黑" pitchFamily="34" charset="-122"/>
              </a:rPr>
              <a:t>参加复试</a:t>
            </a:r>
            <a:endParaRPr lang="zh-CN" altLang="en-US" sz="2400" b="1" dirty="0">
              <a:latin typeface="微软雅黑" pitchFamily="34" charset="-122"/>
              <a:ea typeface="微软雅黑" pitchFamily="34" charset="-122"/>
            </a:endParaRPr>
          </a:p>
        </p:txBody>
      </p:sp>
      <p:sp>
        <p:nvSpPr>
          <p:cNvPr id="25" name="矩形 24"/>
          <p:cNvSpPr/>
          <p:nvPr/>
        </p:nvSpPr>
        <p:spPr>
          <a:xfrm>
            <a:off x="494950" y="4043494"/>
            <a:ext cx="2810312" cy="206369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accent5">
                  <a:lumMod val="75000"/>
                </a:schemeClr>
              </a:solidFill>
            </a:endParaRPr>
          </a:p>
          <a:p>
            <a:pPr algn="ctr"/>
            <a:endParaRPr lang="en-US" altLang="zh-CN" dirty="0">
              <a:solidFill>
                <a:schemeClr val="accent5">
                  <a:lumMod val="75000"/>
                </a:schemeClr>
              </a:solidFill>
            </a:endParaRPr>
          </a:p>
          <a:p>
            <a:pPr algn="ctr"/>
            <a:endParaRPr lang="en-US" altLang="zh-CN" dirty="0" smtClean="0">
              <a:solidFill>
                <a:schemeClr val="accent5">
                  <a:lumMod val="75000"/>
                </a:schemeClr>
              </a:solidFill>
            </a:endParaRPr>
          </a:p>
          <a:p>
            <a:pPr algn="ctr"/>
            <a:r>
              <a:rPr lang="zh-CN" altLang="en-US" sz="2000" b="1" dirty="0" smtClean="0">
                <a:solidFill>
                  <a:schemeClr val="accent5">
                    <a:lumMod val="75000"/>
                  </a:schemeClr>
                </a:solidFill>
                <a:latin typeface="微软雅黑" pitchFamily="34" charset="-122"/>
                <a:ea typeface="微软雅黑" pitchFamily="34" charset="-122"/>
              </a:rPr>
              <a:t>了解本专业课程内容</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了解导师的研究方向</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找导师的学生多聊天</a:t>
            </a:r>
            <a:endParaRPr lang="en-US" altLang="zh-CN" sz="2000" b="1" dirty="0" smtClean="0">
              <a:solidFill>
                <a:schemeClr val="accent5">
                  <a:lumMod val="75000"/>
                </a:schemeClr>
              </a:solidFill>
              <a:latin typeface="微软雅黑" pitchFamily="34" charset="-122"/>
              <a:ea typeface="微软雅黑" pitchFamily="34" charset="-122"/>
            </a:endParaRPr>
          </a:p>
          <a:p>
            <a:pPr algn="ctr"/>
            <a:r>
              <a:rPr lang="zh-CN" altLang="en-US" sz="2000" b="1" dirty="0" smtClean="0">
                <a:solidFill>
                  <a:schemeClr val="accent5">
                    <a:lumMod val="75000"/>
                  </a:schemeClr>
                </a:solidFill>
                <a:latin typeface="微软雅黑" pitchFamily="34" charset="-122"/>
                <a:ea typeface="微软雅黑" pitchFamily="34" charset="-122"/>
              </a:rPr>
              <a:t>提高编程与英语能力</a:t>
            </a:r>
            <a:endParaRPr lang="en-US" altLang="zh-CN" sz="2000" b="1" dirty="0" smtClean="0">
              <a:solidFill>
                <a:schemeClr val="accent5">
                  <a:lumMod val="75000"/>
                </a:schemeClr>
              </a:solidFill>
              <a:latin typeface="微软雅黑" pitchFamily="34" charset="-122"/>
              <a:ea typeface="微软雅黑" pitchFamily="34" charset="-122"/>
            </a:endParaRPr>
          </a:p>
        </p:txBody>
      </p:sp>
      <p:sp>
        <p:nvSpPr>
          <p:cNvPr id="26" name="矩形 25"/>
          <p:cNvSpPr/>
          <p:nvPr/>
        </p:nvSpPr>
        <p:spPr>
          <a:xfrm>
            <a:off x="494950" y="4051884"/>
            <a:ext cx="2810312" cy="66273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微软雅黑" pitchFamily="34" charset="-122"/>
                <a:ea typeface="微软雅黑" pitchFamily="34" charset="-122"/>
              </a:rPr>
              <a:t>准备开学</a:t>
            </a:r>
            <a:endParaRPr lang="zh-CN" altLang="en-US" sz="2400" b="1" dirty="0">
              <a:latin typeface="微软雅黑" pitchFamily="34" charset="-122"/>
              <a:ea typeface="微软雅黑" pitchFamily="34" charset="-122"/>
            </a:endParaRPr>
          </a:p>
        </p:txBody>
      </p:sp>
      <p:sp>
        <p:nvSpPr>
          <p:cNvPr id="10" name="右箭头 9"/>
          <p:cNvSpPr/>
          <p:nvPr/>
        </p:nvSpPr>
        <p:spPr>
          <a:xfrm>
            <a:off x="3464653" y="1862356"/>
            <a:ext cx="889233" cy="260060"/>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7516535" y="1883329"/>
            <a:ext cx="889233" cy="260060"/>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9890620" y="3238150"/>
            <a:ext cx="268448" cy="721454"/>
          </a:xfrm>
          <a:prstGeom prst="down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箭头 11"/>
          <p:cNvSpPr/>
          <p:nvPr/>
        </p:nvSpPr>
        <p:spPr>
          <a:xfrm>
            <a:off x="3502403" y="4957893"/>
            <a:ext cx="796954" cy="243281"/>
          </a:xfrm>
          <a:prstGeom prst="lef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左箭头 29"/>
          <p:cNvSpPr/>
          <p:nvPr/>
        </p:nvSpPr>
        <p:spPr>
          <a:xfrm>
            <a:off x="7608814" y="4957892"/>
            <a:ext cx="796954" cy="243281"/>
          </a:xfrm>
          <a:prstGeom prst="lef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1609335"/>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1973</Words>
  <Application>Microsoft Office PowerPoint</Application>
  <PresentationFormat>自定义</PresentationFormat>
  <Paragraphs>279</Paragraphs>
  <Slides>27</Slides>
  <Notes>1</Notes>
  <HiddenSlides>0</HiddenSlides>
  <MMClips>1</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ZK</dc:creator>
  <cp:lastModifiedBy>Admin</cp:lastModifiedBy>
  <cp:revision>138</cp:revision>
  <dcterms:created xsi:type="dcterms:W3CDTF">2017-05-22T03:54:00Z</dcterms:created>
  <dcterms:modified xsi:type="dcterms:W3CDTF">2021-06-29T08:41:28Z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